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1098" r:id="rId2"/>
    <p:sldId id="1246" r:id="rId3"/>
    <p:sldId id="551" r:id="rId4"/>
    <p:sldId id="552" r:id="rId5"/>
    <p:sldId id="1022" r:id="rId6"/>
    <p:sldId id="1203" r:id="rId7"/>
    <p:sldId id="1208" r:id="rId8"/>
    <p:sldId id="1209" r:id="rId9"/>
    <p:sldId id="1210" r:id="rId10"/>
    <p:sldId id="1211" r:id="rId11"/>
    <p:sldId id="1254" r:id="rId12"/>
    <p:sldId id="1255" r:id="rId13"/>
    <p:sldId id="566" r:id="rId14"/>
    <p:sldId id="1193" r:id="rId15"/>
    <p:sldId id="1194" r:id="rId16"/>
    <p:sldId id="1205" r:id="rId17"/>
    <p:sldId id="1177" r:id="rId18"/>
    <p:sldId id="556" r:id="rId19"/>
    <p:sldId id="1250" r:id="rId20"/>
    <p:sldId id="1248" r:id="rId21"/>
    <p:sldId id="1247" r:id="rId22"/>
    <p:sldId id="1251" r:id="rId23"/>
    <p:sldId id="557" r:id="rId24"/>
    <p:sldId id="558" r:id="rId25"/>
    <p:sldId id="368" r:id="rId26"/>
    <p:sldId id="432" r:id="rId27"/>
    <p:sldId id="1249" r:id="rId28"/>
    <p:sldId id="125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8C89"/>
    <a:srgbClr val="549F9A"/>
    <a:srgbClr val="5D989E"/>
    <a:srgbClr val="599094"/>
    <a:srgbClr val="5C979C"/>
    <a:srgbClr val="66A1A5"/>
    <a:srgbClr val="24A6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581D2-93BC-E345-8BB1-9394677EB4DD}" type="datetimeFigureOut">
              <a:rPr lang="en-US" smtClean="0"/>
              <a:t>7/17/21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5F625-E1EB-AB48-82F6-E19C9DA6D87C}" type="slidenum">
              <a:rPr lang="en-US" smtClean="0"/>
              <a:t>‹#›</a:t>
            </a:fld>
            <a:endParaRPr lang="en-US"/>
          </a:p>
        </p:txBody>
      </p:sp>
    </p:spTree>
    <p:extLst>
      <p:ext uri="{BB962C8B-B14F-4D97-AF65-F5344CB8AC3E}">
        <p14:creationId xmlns:p14="http://schemas.microsoft.com/office/powerpoint/2010/main" val="179164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Thanks to a new program</a:t>
            </a:r>
            <a:r>
              <a:rPr lang="en-US" baseline="0" dirty="0"/>
              <a:t> at NSF, more and more US collections are going online. </a:t>
            </a:r>
            <a:r>
              <a:rPr lang="en-US" dirty="0"/>
              <a:t>UF is now home to </a:t>
            </a:r>
            <a:r>
              <a:rPr lang="en-US" dirty="0" err="1"/>
              <a:t>iDigBio</a:t>
            </a:r>
            <a:r>
              <a:rPr lang="en-US" dirty="0"/>
              <a:t>,</a:t>
            </a:r>
            <a:r>
              <a:rPr lang="en-US" baseline="0" dirty="0"/>
              <a:t> the national center for digitization of biodiversity collections, which has the mission of coordinating digitization and </a:t>
            </a:r>
            <a:r>
              <a:rPr lang="en-US" baseline="0" dirty="0" err="1"/>
              <a:t>databasing</a:t>
            </a:r>
            <a:r>
              <a:rPr lang="en-US" baseline="0" dirty="0"/>
              <a:t> of US collections. </a:t>
            </a:r>
            <a:r>
              <a:rPr lang="en-US" baseline="0" dirty="0" err="1"/>
              <a:t>iDigBio</a:t>
            </a:r>
            <a:r>
              <a:rPr lang="en-US" baseline="0" dirty="0"/>
              <a:t> ingests, serves, and integrates data, such as locality information, date of collection, and images, from all natural history collections in the country.</a:t>
            </a:r>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30890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then used software for ecological niche modeling (Maxent) of each species based on these environmental features (temperature, precipitation, soil type, etc.) for over 2700 species as noted—THIS ALLOWED US TO MODEL THE PRESENT DISTRIBUTION</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289309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solidFill>
                  <a:schemeClr val="tx1"/>
                </a:solidFill>
              </a:rPr>
              <a:t>To model the future distributions – we relied on the Intergovernmental Panel on Climate Change 5</a:t>
            </a:r>
            <a:r>
              <a:rPr lang="en-US" baseline="30000" dirty="0">
                <a:solidFill>
                  <a:schemeClr val="tx1"/>
                </a:solidFill>
              </a:rPr>
              <a:t>th</a:t>
            </a:r>
            <a:r>
              <a:rPr lang="en-US" dirty="0">
                <a:solidFill>
                  <a:schemeClr val="tx1"/>
                </a:solidFill>
              </a:rPr>
              <a:t> Assessment Report for RCPs  (representative gas concentration pathways) – to give models for future temps.  Different putative projections are shown here. These vary from a best-case scenario – that greenhouse gas concentrations peaked in 2020 and will result in a 1 degree C increase in global temps by 2100 – to a worst-case scenario in which greenhouse gas concentrations increase unchecked and will result in a 3.7 degree C temperature increase.</a:t>
            </a:r>
          </a:p>
          <a:p>
            <a:r>
              <a:rPr lang="en-US" dirty="0">
                <a:solidFill>
                  <a:schemeClr val="tx1"/>
                </a:solidFill>
              </a:rPr>
              <a:t>NOTE: ADDITIONAL </a:t>
            </a:r>
            <a:r>
              <a:rPr lang="en-US">
                <a:solidFill>
                  <a:schemeClr val="tx1"/>
                </a:solidFill>
              </a:rPr>
              <a:t>RCPs HAVE ALSO BEEN DEVELOPED, BETWEEN THE 4 LISTED HERE.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228191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future projected temps are also available via </a:t>
            </a:r>
            <a:r>
              <a:rPr lang="en-US" dirty="0" err="1"/>
              <a:t>Worldclim</a:t>
            </a:r>
            <a:r>
              <a:rPr lang="en-US" dirty="0"/>
              <a:t>        </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19482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few projections---the warm colors indicate current suitable habitat in south </a:t>
            </a:r>
            <a:r>
              <a:rPr lang="en-US" dirty="0" err="1"/>
              <a:t>florida</a:t>
            </a:r>
            <a:r>
              <a:rPr lang="en-US" dirty="0"/>
              <a:t> -------looking next at 2050</a:t>
            </a:r>
          </a:p>
        </p:txBody>
      </p:sp>
      <p:sp>
        <p:nvSpPr>
          <p:cNvPr id="4" name="Slide Number Placeholder 3"/>
          <p:cNvSpPr>
            <a:spLocks noGrp="1"/>
          </p:cNvSpPr>
          <p:nvPr>
            <p:ph type="sldNum" sz="quarter" idx="5"/>
          </p:nvPr>
        </p:nvSpPr>
        <p:spPr/>
        <p:txBody>
          <a:bodyPr/>
          <a:lstStyle/>
          <a:p>
            <a:fld id="{8505F625-E1EB-AB48-82F6-E19C9DA6D87C}" type="slidenum">
              <a:rPr lang="en-US" smtClean="0"/>
              <a:t>13</a:t>
            </a:fld>
            <a:endParaRPr lang="en-US"/>
          </a:p>
        </p:txBody>
      </p:sp>
    </p:spTree>
    <p:extLst>
      <p:ext uri="{BB962C8B-B14F-4D97-AF65-F5344CB8AC3E}">
        <p14:creationId xmlns:p14="http://schemas.microsoft.com/office/powerpoint/2010/main" val="912739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vs 2050…a clear loser to climate change scenarios….and this does not account for sea level rise</a:t>
            </a:r>
          </a:p>
        </p:txBody>
      </p:sp>
      <p:sp>
        <p:nvSpPr>
          <p:cNvPr id="4" name="Slide Number Placeholder 3"/>
          <p:cNvSpPr>
            <a:spLocks noGrp="1"/>
          </p:cNvSpPr>
          <p:nvPr>
            <p:ph type="sldNum" sz="quarter" idx="5"/>
          </p:nvPr>
        </p:nvSpPr>
        <p:spPr/>
        <p:txBody>
          <a:bodyPr/>
          <a:lstStyle/>
          <a:p>
            <a:fld id="{8505F625-E1EB-AB48-82F6-E19C9DA6D87C}" type="slidenum">
              <a:rPr lang="en-US" smtClean="0"/>
              <a:t>14</a:t>
            </a:fld>
            <a:endParaRPr lang="en-US"/>
          </a:p>
        </p:txBody>
      </p:sp>
    </p:spTree>
    <p:extLst>
      <p:ext uri="{BB962C8B-B14F-4D97-AF65-F5344CB8AC3E}">
        <p14:creationId xmlns:p14="http://schemas.microsoft.com/office/powerpoint/2010/main" val="1769556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now look at the scrub plum which occurs in the dry soils of lake wales ridge (yes Florida has a mountain range) </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15</a:t>
            </a:fld>
            <a:endParaRPr lang="en-US"/>
          </a:p>
        </p:txBody>
      </p:sp>
    </p:spTree>
    <p:extLst>
      <p:ext uri="{BB962C8B-B14F-4D97-AF65-F5344CB8AC3E}">
        <p14:creationId xmlns:p14="http://schemas.microsoft.com/office/powerpoint/2010/main" val="330125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models suggest other species such as scrub plum may expand distributions---the potential for suitable habitat is there</a:t>
            </a:r>
          </a:p>
        </p:txBody>
      </p:sp>
      <p:sp>
        <p:nvSpPr>
          <p:cNvPr id="4" name="Slide Number Placeholder 3"/>
          <p:cNvSpPr>
            <a:spLocks noGrp="1"/>
          </p:cNvSpPr>
          <p:nvPr>
            <p:ph type="sldNum" sz="quarter" idx="5"/>
          </p:nvPr>
        </p:nvSpPr>
        <p:spPr/>
        <p:txBody>
          <a:bodyPr/>
          <a:lstStyle/>
          <a:p>
            <a:fld id="{8505F625-E1EB-AB48-82F6-E19C9DA6D87C}" type="slidenum">
              <a:rPr lang="en-US" smtClean="0"/>
              <a:t>16</a:t>
            </a:fld>
            <a:endParaRPr lang="en-US"/>
          </a:p>
        </p:txBody>
      </p:sp>
    </p:spTree>
    <p:extLst>
      <p:ext uri="{BB962C8B-B14F-4D97-AF65-F5344CB8AC3E}">
        <p14:creationId xmlns:p14="http://schemas.microsoft.com/office/powerpoint/2010/main" val="3626973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make a state wide summary of present species diversity</a:t>
            </a:r>
          </a:p>
        </p:txBody>
      </p:sp>
      <p:sp>
        <p:nvSpPr>
          <p:cNvPr id="4" name="Slide Number Placeholder 3"/>
          <p:cNvSpPr>
            <a:spLocks noGrp="1"/>
          </p:cNvSpPr>
          <p:nvPr>
            <p:ph type="sldNum" sz="quarter" idx="5"/>
          </p:nvPr>
        </p:nvSpPr>
        <p:spPr/>
        <p:txBody>
          <a:bodyPr/>
          <a:lstStyle/>
          <a:p>
            <a:fld id="{8505F625-E1EB-AB48-82F6-E19C9DA6D87C}" type="slidenum">
              <a:rPr lang="en-US" smtClean="0"/>
              <a:t>17</a:t>
            </a:fld>
            <a:endParaRPr lang="en-US"/>
          </a:p>
        </p:txBody>
      </p:sp>
    </p:spTree>
    <p:extLst>
      <p:ext uri="{BB962C8B-B14F-4D97-AF65-F5344CB8AC3E}">
        <p14:creationId xmlns:p14="http://schemas.microsoft.com/office/powerpoint/2010/main" val="1271292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 the left is present species diversity. High and low.  On the right in 2050 this actually shows gain in diversity and loss of species diversity.  </a:t>
            </a:r>
            <a:r>
              <a:rPr lang="en-US" dirty="0"/>
              <a:t>Via projections for 2050—there is a large drop of diversity in FL as some species move north, some south or just disappear </a:t>
            </a:r>
          </a:p>
        </p:txBody>
      </p:sp>
      <p:sp>
        <p:nvSpPr>
          <p:cNvPr id="4" name="Slide Number Placeholder 3"/>
          <p:cNvSpPr>
            <a:spLocks noGrp="1"/>
          </p:cNvSpPr>
          <p:nvPr>
            <p:ph type="sldNum" sz="quarter" idx="5"/>
          </p:nvPr>
        </p:nvSpPr>
        <p:spPr/>
        <p:txBody>
          <a:bodyPr/>
          <a:lstStyle/>
          <a:p>
            <a:fld id="{8505F625-E1EB-AB48-82F6-E19C9DA6D87C}" type="slidenum">
              <a:rPr lang="en-US" smtClean="0"/>
              <a:t>18</a:t>
            </a:fld>
            <a:endParaRPr lang="en-US"/>
          </a:p>
        </p:txBody>
      </p:sp>
    </p:spTree>
    <p:extLst>
      <p:ext uri="{BB962C8B-B14F-4D97-AF65-F5344CB8AC3E}">
        <p14:creationId xmlns:p14="http://schemas.microsoft.com/office/powerpoint/2010/main" val="238296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example of reconstruction of past distributions is seen in the scrub mint clade—work of Andre Naranjo</a:t>
            </a:r>
          </a:p>
        </p:txBody>
      </p:sp>
      <p:sp>
        <p:nvSpPr>
          <p:cNvPr id="4" name="Slide Number Placeholder 3"/>
          <p:cNvSpPr>
            <a:spLocks noGrp="1"/>
          </p:cNvSpPr>
          <p:nvPr>
            <p:ph type="sldNum" sz="quarter" idx="5"/>
          </p:nvPr>
        </p:nvSpPr>
        <p:spPr/>
        <p:txBody>
          <a:bodyPr/>
          <a:lstStyle/>
          <a:p>
            <a:fld id="{8505F625-E1EB-AB48-82F6-E19C9DA6D87C}" type="slidenum">
              <a:rPr lang="en-US" smtClean="0"/>
              <a:t>19</a:t>
            </a:fld>
            <a:endParaRPr lang="en-US"/>
          </a:p>
        </p:txBody>
      </p:sp>
    </p:spTree>
    <p:extLst>
      <p:ext uri="{BB962C8B-B14F-4D97-AF65-F5344CB8AC3E}">
        <p14:creationId xmlns:p14="http://schemas.microsoft.com/office/powerpoint/2010/main" val="3473426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2</a:t>
            </a:fld>
            <a:endParaRPr lang="en-US"/>
          </a:p>
        </p:txBody>
      </p:sp>
    </p:spTree>
    <p:extLst>
      <p:ext uri="{BB962C8B-B14F-4D97-AF65-F5344CB8AC3E}">
        <p14:creationId xmlns:p14="http://schemas.microsoft.com/office/powerpoint/2010/main" val="70485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niche models and Paleoclimate data Andre was able to reconstruct where clade members may have been in the past.  This involves ancestral niche reconstruction—a phylogeny is used…a workflow we are implementing in </a:t>
            </a:r>
            <a:r>
              <a:rPr lang="en-US" dirty="0" err="1"/>
              <a:t>Biotaphy</a:t>
            </a:r>
            <a:r>
              <a:rPr lang="en-US" dirty="0"/>
              <a:t> (more later this afternoon)</a:t>
            </a:r>
          </a:p>
        </p:txBody>
      </p:sp>
      <p:sp>
        <p:nvSpPr>
          <p:cNvPr id="4" name="Slide Number Placeholder 3"/>
          <p:cNvSpPr>
            <a:spLocks noGrp="1"/>
          </p:cNvSpPr>
          <p:nvPr>
            <p:ph type="sldNum" sz="quarter" idx="5"/>
          </p:nvPr>
        </p:nvSpPr>
        <p:spPr/>
        <p:txBody>
          <a:bodyPr/>
          <a:lstStyle/>
          <a:p>
            <a:fld id="{8505F625-E1EB-AB48-82F6-E19C9DA6D87C}" type="slidenum">
              <a:rPr lang="en-US" smtClean="0"/>
              <a:t>20</a:t>
            </a:fld>
            <a:endParaRPr lang="en-US"/>
          </a:p>
        </p:txBody>
      </p:sp>
    </p:spTree>
    <p:extLst>
      <p:ext uri="{BB962C8B-B14F-4D97-AF65-F5344CB8AC3E}">
        <p14:creationId xmlns:p14="http://schemas.microsoft.com/office/powerpoint/2010/main" val="96440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Sticking with Florida let us return to the map of the state and the pixels I noted – we can also compute PD (phylogenetic diversity)—how much of the plant tree of life is present in an area (Florida). MORE ON THIS IN BIOTAPHY. To do this we built niche models for over 2700 species to build distributions; we built a phylogeny for the </a:t>
            </a:r>
            <a:r>
              <a:rPr lang="en-US" dirty="0" err="1"/>
              <a:t>vasc</a:t>
            </a:r>
            <a:r>
              <a:rPr lang="en-US" dirty="0"/>
              <a:t> plants of FL; and then asked how much of that tree of life is represented in each pixel….and that can then be summed across the entire state</a:t>
            </a:r>
          </a:p>
        </p:txBody>
      </p:sp>
      <p:sp>
        <p:nvSpPr>
          <p:cNvPr id="4" name="Slide Number Placeholder 3"/>
          <p:cNvSpPr>
            <a:spLocks noGrp="1"/>
          </p:cNvSpPr>
          <p:nvPr>
            <p:ph type="sldNum" sz="quarter" idx="5"/>
          </p:nvPr>
        </p:nvSpPr>
        <p:spPr/>
        <p:txBody>
          <a:bodyPr/>
          <a:lstStyle/>
          <a:p>
            <a:fld id="{8505F625-E1EB-AB48-82F6-E19C9DA6D87C}" type="slidenum">
              <a:rPr lang="en-US" smtClean="0"/>
              <a:t>21</a:t>
            </a:fld>
            <a:endParaRPr lang="en-US"/>
          </a:p>
        </p:txBody>
      </p:sp>
    </p:spTree>
    <p:extLst>
      <p:ext uri="{BB962C8B-B14F-4D97-AF65-F5344CB8AC3E}">
        <p14:creationId xmlns:p14="http://schemas.microsoft.com/office/powerpoint/2010/main" val="325794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that PD summary (present day) –dark green = high PD</a:t>
            </a:r>
          </a:p>
        </p:txBody>
      </p:sp>
      <p:sp>
        <p:nvSpPr>
          <p:cNvPr id="4" name="Slide Number Placeholder 3"/>
          <p:cNvSpPr>
            <a:spLocks noGrp="1"/>
          </p:cNvSpPr>
          <p:nvPr>
            <p:ph type="sldNum" sz="quarter" idx="5"/>
          </p:nvPr>
        </p:nvSpPr>
        <p:spPr/>
        <p:txBody>
          <a:bodyPr/>
          <a:lstStyle/>
          <a:p>
            <a:fld id="{8505F625-E1EB-AB48-82F6-E19C9DA6D87C}" type="slidenum">
              <a:rPr lang="en-US" smtClean="0"/>
              <a:t>22</a:t>
            </a:fld>
            <a:endParaRPr lang="en-US"/>
          </a:p>
        </p:txBody>
      </p:sp>
    </p:spTree>
    <p:extLst>
      <p:ext uri="{BB962C8B-B14F-4D97-AF65-F5344CB8AC3E}">
        <p14:creationId xmlns:p14="http://schemas.microsoft.com/office/powerpoint/2010/main" val="3287477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on--another example involves polyploidy and the work of Blaine..  Polyploids following formation in theory may exhibit…</a:t>
            </a:r>
          </a:p>
        </p:txBody>
      </p:sp>
      <p:sp>
        <p:nvSpPr>
          <p:cNvPr id="4" name="Slide Number Placeholder 3"/>
          <p:cNvSpPr>
            <a:spLocks noGrp="1"/>
          </p:cNvSpPr>
          <p:nvPr>
            <p:ph type="sldNum" sz="quarter" idx="5"/>
          </p:nvPr>
        </p:nvSpPr>
        <p:spPr/>
        <p:txBody>
          <a:bodyPr/>
          <a:lstStyle/>
          <a:p>
            <a:fld id="{8505F625-E1EB-AB48-82F6-E19C9DA6D87C}" type="slidenum">
              <a:rPr lang="en-US" smtClean="0"/>
              <a:t>23</a:t>
            </a:fld>
            <a:endParaRPr lang="en-US"/>
          </a:p>
        </p:txBody>
      </p:sp>
    </p:spTree>
    <p:extLst>
      <p:ext uri="{BB962C8B-B14F-4D97-AF65-F5344CB8AC3E}">
        <p14:creationId xmlns:p14="http://schemas.microsoft.com/office/powerpoint/2010/main" val="188784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investigated this--The plants examined</a:t>
            </a:r>
          </a:p>
        </p:txBody>
      </p:sp>
      <p:sp>
        <p:nvSpPr>
          <p:cNvPr id="4" name="Slide Number Placeholder 3"/>
          <p:cNvSpPr>
            <a:spLocks noGrp="1"/>
          </p:cNvSpPr>
          <p:nvPr>
            <p:ph type="sldNum" sz="quarter" idx="5"/>
          </p:nvPr>
        </p:nvSpPr>
        <p:spPr/>
        <p:txBody>
          <a:bodyPr/>
          <a:lstStyle/>
          <a:p>
            <a:fld id="{8505F625-E1EB-AB48-82F6-E19C9DA6D87C}" type="slidenum">
              <a:rPr lang="en-US" smtClean="0"/>
              <a:t>24</a:t>
            </a:fld>
            <a:endParaRPr lang="en-US"/>
          </a:p>
        </p:txBody>
      </p:sp>
    </p:spTree>
    <p:extLst>
      <p:ext uri="{BB962C8B-B14F-4D97-AF65-F5344CB8AC3E}">
        <p14:creationId xmlns:p14="http://schemas.microsoft.com/office/powerpoint/2010/main" val="2177558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niche intermediacy—parents on either side—allopolyploid in the middle</a:t>
            </a:r>
          </a:p>
        </p:txBody>
      </p:sp>
      <p:sp>
        <p:nvSpPr>
          <p:cNvPr id="4" name="Slide Number Placeholder 3"/>
          <p:cNvSpPr>
            <a:spLocks noGrp="1"/>
          </p:cNvSpPr>
          <p:nvPr>
            <p:ph type="sldNum" sz="quarter" idx="5"/>
          </p:nvPr>
        </p:nvSpPr>
        <p:spPr/>
        <p:txBody>
          <a:bodyPr/>
          <a:lstStyle/>
          <a:p>
            <a:fld id="{8505F625-E1EB-AB48-82F6-E19C9DA6D87C}" type="slidenum">
              <a:rPr lang="en-US" smtClean="0"/>
              <a:t>25</a:t>
            </a:fld>
            <a:endParaRPr lang="en-US"/>
          </a:p>
        </p:txBody>
      </p:sp>
    </p:spTree>
    <p:extLst>
      <p:ext uri="{BB962C8B-B14F-4D97-AF65-F5344CB8AC3E}">
        <p14:creationId xmlns:p14="http://schemas.microsoft.com/office/powerpoint/2010/main" val="1095776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summary—most showed intermediacy, but not all…more work is needed</a:t>
            </a:r>
          </a:p>
        </p:txBody>
      </p:sp>
      <p:sp>
        <p:nvSpPr>
          <p:cNvPr id="4" name="Slide Number Placeholder 3"/>
          <p:cNvSpPr>
            <a:spLocks noGrp="1"/>
          </p:cNvSpPr>
          <p:nvPr>
            <p:ph type="sldNum" sz="quarter" idx="5"/>
          </p:nvPr>
        </p:nvSpPr>
        <p:spPr/>
        <p:txBody>
          <a:bodyPr/>
          <a:lstStyle/>
          <a:p>
            <a:fld id="{8505F625-E1EB-AB48-82F6-E19C9DA6D87C}" type="slidenum">
              <a:rPr lang="en-US" smtClean="0"/>
              <a:t>26</a:t>
            </a:fld>
            <a:endParaRPr lang="en-US"/>
          </a:p>
        </p:txBody>
      </p:sp>
    </p:spTree>
    <p:extLst>
      <p:ext uri="{BB962C8B-B14F-4D97-AF65-F5344CB8AC3E}">
        <p14:creationId xmlns:p14="http://schemas.microsoft.com/office/powerpoint/2010/main" val="13859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approaches have been applied to </a:t>
            </a:r>
            <a:r>
              <a:rPr lang="en-US" dirty="0" err="1"/>
              <a:t>autopolyploids</a:t>
            </a:r>
            <a:r>
              <a:rPr lang="en-US" dirty="0"/>
              <a:t> and their diploid parents.  Shelly whom you have heard from today did this as an undergrad!</a:t>
            </a:r>
          </a:p>
        </p:txBody>
      </p:sp>
      <p:sp>
        <p:nvSpPr>
          <p:cNvPr id="4" name="Slide Number Placeholder 3"/>
          <p:cNvSpPr>
            <a:spLocks noGrp="1"/>
          </p:cNvSpPr>
          <p:nvPr>
            <p:ph type="sldNum" sz="quarter" idx="5"/>
          </p:nvPr>
        </p:nvSpPr>
        <p:spPr/>
        <p:txBody>
          <a:bodyPr/>
          <a:lstStyle/>
          <a:p>
            <a:fld id="{8505F625-E1EB-AB48-82F6-E19C9DA6D87C}" type="slidenum">
              <a:rPr lang="en-US" smtClean="0"/>
              <a:t>27</a:t>
            </a:fld>
            <a:endParaRPr lang="en-US"/>
          </a:p>
        </p:txBody>
      </p:sp>
    </p:spTree>
    <p:extLst>
      <p:ext uri="{BB962C8B-B14F-4D97-AF65-F5344CB8AC3E}">
        <p14:creationId xmlns:p14="http://schemas.microsoft.com/office/powerpoint/2010/main" val="197238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Lastly here is another undergrad in the lab who has been using niche models to project future distribution of a number of </a:t>
            </a:r>
            <a:r>
              <a:rPr lang="en-US" sz="1200" b="0" i="0" u="none" strike="noStrike" kern="1200" dirty="0" err="1">
                <a:solidFill>
                  <a:schemeClr val="tx1"/>
                </a:solidFill>
                <a:effectLst/>
                <a:latin typeface="+mn-lt"/>
                <a:ea typeface="+mn-ea"/>
                <a:cs typeface="+mn-cs"/>
              </a:rPr>
              <a:t>invasives</a:t>
            </a:r>
            <a:r>
              <a:rPr lang="en-US" sz="1200" b="0" i="0" u="none" strike="noStrike" kern="1200" dirty="0">
                <a:solidFill>
                  <a:schemeClr val="tx1"/>
                </a:solidFill>
                <a:effectLst/>
                <a:latin typeface="+mn-lt"/>
                <a:ea typeface="+mn-ea"/>
                <a:cs typeface="+mn-cs"/>
              </a:rPr>
              <a:t>— several different future years are shown here. Anson is here next to his poster on the work.  This paper was just accepted for </a:t>
            </a:r>
            <a:r>
              <a:rPr lang="en-US" sz="1200" b="0" i="0" u="none" strike="noStrike" kern="1200">
                <a:solidFill>
                  <a:schemeClr val="tx1"/>
                </a:solidFill>
                <a:effectLst/>
                <a:latin typeface="+mn-lt"/>
                <a:ea typeface="+mn-ea"/>
                <a:cs typeface="+mn-cs"/>
              </a:rPr>
              <a:t>publication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05F625-E1EB-AB48-82F6-E19C9DA6D87C}" type="slidenum">
              <a:rPr lang="en-US" smtClean="0"/>
              <a:t>28</a:t>
            </a:fld>
            <a:endParaRPr lang="en-US"/>
          </a:p>
        </p:txBody>
      </p:sp>
    </p:spTree>
    <p:extLst>
      <p:ext uri="{BB962C8B-B14F-4D97-AF65-F5344CB8AC3E}">
        <p14:creationId xmlns:p14="http://schemas.microsoft.com/office/powerpoint/2010/main" val="90066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studying vascular plant diversity in Florida combining herbarium records, niche models together with a phylogeny we constructed for these vascular plants. Kudos to…</a:t>
            </a:r>
          </a:p>
        </p:txBody>
      </p:sp>
      <p:sp>
        <p:nvSpPr>
          <p:cNvPr id="4" name="Slide Number Placeholder 3"/>
          <p:cNvSpPr>
            <a:spLocks noGrp="1"/>
          </p:cNvSpPr>
          <p:nvPr>
            <p:ph type="sldNum" sz="quarter" idx="5"/>
          </p:nvPr>
        </p:nvSpPr>
        <p:spPr/>
        <p:txBody>
          <a:bodyPr/>
          <a:lstStyle/>
          <a:p>
            <a:fld id="{8505F625-E1EB-AB48-82F6-E19C9DA6D87C}" type="slidenum">
              <a:rPr lang="en-US" smtClean="0"/>
              <a:t>3</a:t>
            </a:fld>
            <a:endParaRPr lang="en-US"/>
          </a:p>
        </p:txBody>
      </p:sp>
    </p:spTree>
    <p:extLst>
      <p:ext uri="{BB962C8B-B14F-4D97-AF65-F5344CB8AC3E}">
        <p14:creationId xmlns:p14="http://schemas.microsoft.com/office/powerpoint/2010/main" val="337965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has a large diverse vascular flora that reflects a number of ecoregions due to differences in GEOLOGY,</a:t>
            </a:r>
            <a:r>
              <a:rPr lang="en-US" baseline="0" dirty="0"/>
              <a:t> PHYSIOGRAPHY, VEGETATION, CLIMATE, SOILS, LAND USE, WILDLIFE, HYDROLOGY</a:t>
            </a:r>
            <a:endParaRPr lang="en-US" dirty="0"/>
          </a:p>
        </p:txBody>
      </p:sp>
      <p:sp>
        <p:nvSpPr>
          <p:cNvPr id="4" name="Slide Number Placeholder 3"/>
          <p:cNvSpPr>
            <a:spLocks noGrp="1"/>
          </p:cNvSpPr>
          <p:nvPr>
            <p:ph type="sldNum" sz="quarter" idx="10"/>
          </p:nvPr>
        </p:nvSpPr>
        <p:spPr/>
        <p:txBody>
          <a:bodyPr/>
          <a:lstStyle/>
          <a:p>
            <a:fld id="{A0891C24-B13E-514B-B656-BF66E5910A86}" type="slidenum">
              <a:rPr lang="en-US" smtClean="0"/>
              <a:t>4</a:t>
            </a:fld>
            <a:endParaRPr lang="en-US"/>
          </a:p>
        </p:txBody>
      </p:sp>
    </p:spTree>
    <p:extLst>
      <p:ext uri="{BB962C8B-B14F-4D97-AF65-F5344CB8AC3E}">
        <p14:creationId xmlns:p14="http://schemas.microsoft.com/office/powerpoint/2010/main" val="2433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used specimen</a:t>
            </a:r>
            <a:r>
              <a:rPr lang="en-US" baseline="0" dirty="0"/>
              <a:t> data from the herbaria of UF, FSU, and U of S Florida (&gt;500,000 specimens) to map the distribution of &gt;2700 species. We then used software for ecological niche modeling of each species based on environmental features, such as temperature, precipitation, soil type, etc.  Much of this work was led by a former postdoc….</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193235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As you know, the label data on these specimens is critical information---this allows us </a:t>
            </a:r>
            <a:r>
              <a:rPr lang="en-US" baseline="0" dirty="0"/>
              <a:t>to map locations of the plants of </a:t>
            </a:r>
            <a:r>
              <a:rPr lang="en-US" baseline="0" dirty="0" err="1"/>
              <a:t>florida</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2229608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model present </a:t>
            </a:r>
            <a:r>
              <a:rPr lang="en-US" dirty="0" err="1"/>
              <a:t>distributioins</a:t>
            </a:r>
            <a:r>
              <a:rPr lang="en-US" dirty="0"/>
              <a:t>--We divided </a:t>
            </a:r>
            <a:r>
              <a:rPr lang="en-US" dirty="0" err="1"/>
              <a:t>florida</a:t>
            </a:r>
            <a:r>
              <a:rPr lang="en-US" dirty="0"/>
              <a:t> in to over 8000 pixels (red dot) –we could reconstruct the vascular plant occupancy within each pixel based on niche models—as you have been doing today</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948859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For environmental features, such as temperature, precipitation--</a:t>
            </a:r>
            <a:r>
              <a:rPr lang="en-US" dirty="0"/>
              <a:t>We used </a:t>
            </a:r>
            <a:r>
              <a:rPr lang="en-US" dirty="0" err="1"/>
              <a:t>WorldClim</a:t>
            </a:r>
            <a:r>
              <a:rPr lang="en-US" dirty="0"/>
              <a:t> global climate data </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321171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soil features (soil type) we used data from soil grids</a:t>
            </a:r>
            <a:r>
              <a:rPr lang="en-US" baseline="0" dirty="0"/>
              <a:t>. </a:t>
            </a: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446841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EC08-90AC-0547-96B3-333BB155A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704DA5-E917-2C45-A0B9-4A8519BE95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C4D029-7CA6-8043-8E93-D5DF0E57B1BB}"/>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5" name="Footer Placeholder 4">
            <a:extLst>
              <a:ext uri="{FF2B5EF4-FFF2-40B4-BE49-F238E27FC236}">
                <a16:creationId xmlns:a16="http://schemas.microsoft.com/office/drawing/2014/main" id="{748648CA-A373-4F49-BA93-0BB4CC68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1411D-3A45-4541-A0A4-7435F07EBB64}"/>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310889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43C2-EDF4-8B4B-AD40-F3AEBC8A49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105017-DC84-E847-A950-EC05E7122A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98937-BEAF-C84B-AA62-A1E48245DFE8}"/>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5" name="Footer Placeholder 4">
            <a:extLst>
              <a:ext uri="{FF2B5EF4-FFF2-40B4-BE49-F238E27FC236}">
                <a16:creationId xmlns:a16="http://schemas.microsoft.com/office/drawing/2014/main" id="{78E3AC3D-15BA-ED4A-B72D-A60718F9F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A8591-8CB2-5D44-B139-819D8BD89A82}"/>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872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81D7CA-D99C-2940-A6BC-810238C121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C3DF88-D9FE-D14F-B9E8-F22BBD27CA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47816-64CD-174E-AD24-154555C1EC75}"/>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5" name="Footer Placeholder 4">
            <a:extLst>
              <a:ext uri="{FF2B5EF4-FFF2-40B4-BE49-F238E27FC236}">
                <a16:creationId xmlns:a16="http://schemas.microsoft.com/office/drawing/2014/main" id="{8DCE5EE5-8D1F-AB4B-BFDF-FFEC0317F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F4284-1955-B046-A3FC-6454B3F9CB0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723732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494484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80C2-FE27-5344-B75E-DB4695EE8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00039-7693-EA49-A278-EF325669B9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66F4A-E3CC-6240-8E1C-74FFF971DA21}"/>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5" name="Footer Placeholder 4">
            <a:extLst>
              <a:ext uri="{FF2B5EF4-FFF2-40B4-BE49-F238E27FC236}">
                <a16:creationId xmlns:a16="http://schemas.microsoft.com/office/drawing/2014/main" id="{3E2A5C63-1DAF-F147-95FA-E4B49A39F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685C1-3BC6-EB4F-9A05-9A9C8336659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207079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168E-374D-844C-8787-F4C7954647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678E0E-C6D2-544C-82F7-1F725E5DE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234544-0C58-3143-B1A2-37F2B0934D21}"/>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5" name="Footer Placeholder 4">
            <a:extLst>
              <a:ext uri="{FF2B5EF4-FFF2-40B4-BE49-F238E27FC236}">
                <a16:creationId xmlns:a16="http://schemas.microsoft.com/office/drawing/2014/main" id="{A1FECBB8-6E9E-C149-B388-AB4C100F2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EB5E1-665D-B74D-8CCD-E055547EE843}"/>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314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C362-FE42-C340-BD7D-5EB82C994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03C62-6F9B-E849-B5F0-6F0CB07E13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8FC8B5-77AB-444D-8D22-B0AA0A11FD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D9BD8F-F582-0245-B03F-DCF3062F9F6D}"/>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6" name="Footer Placeholder 5">
            <a:extLst>
              <a:ext uri="{FF2B5EF4-FFF2-40B4-BE49-F238E27FC236}">
                <a16:creationId xmlns:a16="http://schemas.microsoft.com/office/drawing/2014/main" id="{148F4DE7-A78C-8846-9DD1-F73B805A8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6A1D9-214A-F140-9E19-FD0EF565F9C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061564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F37C-19C5-2447-A84A-88278BDBD6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274439-9640-3940-96D7-63661C703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55304E-8459-4246-AA64-FDC5CAA812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ED95AD-A0DB-B14D-9146-052F672AC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32BBF3-23A4-724E-953F-A3E995FDDE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D22B8-D69C-F84C-A41F-F561A7217536}"/>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8" name="Footer Placeholder 7">
            <a:extLst>
              <a:ext uri="{FF2B5EF4-FFF2-40B4-BE49-F238E27FC236}">
                <a16:creationId xmlns:a16="http://schemas.microsoft.com/office/drawing/2014/main" id="{A1F6B57A-AAA6-0342-B6AA-E416086B37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6B6696-2B65-0744-AA39-8A232220F696}"/>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94277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45E6-86DD-F440-AF43-FA38E267E5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A0AC0F-4D65-2440-9F19-2B4603CC78C0}"/>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4" name="Footer Placeholder 3">
            <a:extLst>
              <a:ext uri="{FF2B5EF4-FFF2-40B4-BE49-F238E27FC236}">
                <a16:creationId xmlns:a16="http://schemas.microsoft.com/office/drawing/2014/main" id="{925D64EA-2B1B-464F-80C6-E90E1DA3EC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DAB26-F55A-D143-B80D-87A5AFE7537C}"/>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727141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D2E5AE-9A09-3549-9CDD-603CADE53C8F}"/>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3" name="Footer Placeholder 2">
            <a:extLst>
              <a:ext uri="{FF2B5EF4-FFF2-40B4-BE49-F238E27FC236}">
                <a16:creationId xmlns:a16="http://schemas.microsoft.com/office/drawing/2014/main" id="{B34304F5-2F86-1946-957B-AF785A126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FB5920-C377-AF49-8C6E-F28944F089AA}"/>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94303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3D21-A25B-C24E-852B-7231017E6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D3029E-BA05-F647-9558-F11D74757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8B727-D685-3F4B-8D3E-1063B921B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E9C416-55BE-454D-90D0-D36879C56A2C}"/>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6" name="Footer Placeholder 5">
            <a:extLst>
              <a:ext uri="{FF2B5EF4-FFF2-40B4-BE49-F238E27FC236}">
                <a16:creationId xmlns:a16="http://schemas.microsoft.com/office/drawing/2014/main" id="{C7745F40-B2E8-034B-903A-67775C23D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77EB0-89F5-094F-9A30-819E9BD87851}"/>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89577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933A-46D2-3E47-9E06-4CAE67271A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EB287C-3A7B-AB4E-97BD-B08E02C000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A5527B-4F7A-834B-B328-AE716FDB2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2C8CD1-189C-C048-8A9A-51F857184B97}"/>
              </a:ext>
            </a:extLst>
          </p:cNvPr>
          <p:cNvSpPr>
            <a:spLocks noGrp="1"/>
          </p:cNvSpPr>
          <p:nvPr>
            <p:ph type="dt" sz="half" idx="10"/>
          </p:nvPr>
        </p:nvSpPr>
        <p:spPr/>
        <p:txBody>
          <a:bodyPr/>
          <a:lstStyle/>
          <a:p>
            <a:fld id="{C68099FA-ACE0-1543-A27A-C5BA23A64218}" type="datetimeFigureOut">
              <a:rPr lang="en-US" smtClean="0"/>
              <a:t>7/17/21</a:t>
            </a:fld>
            <a:endParaRPr lang="en-US"/>
          </a:p>
        </p:txBody>
      </p:sp>
      <p:sp>
        <p:nvSpPr>
          <p:cNvPr id="6" name="Footer Placeholder 5">
            <a:extLst>
              <a:ext uri="{FF2B5EF4-FFF2-40B4-BE49-F238E27FC236}">
                <a16:creationId xmlns:a16="http://schemas.microsoft.com/office/drawing/2014/main" id="{50D16F2C-0688-AE45-B9A8-255B39BF7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262A4-5DE3-3F4C-A7C6-B9DCF607AEF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426379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AD75AB-E747-B542-A333-8E3E9E19E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92418-9B17-D844-A654-D5D978EAF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E2B08-ED48-0A43-B113-CDE3B8F2FF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099FA-ACE0-1543-A27A-C5BA23A64218}" type="datetimeFigureOut">
              <a:rPr lang="en-US" smtClean="0"/>
              <a:t>7/17/21</a:t>
            </a:fld>
            <a:endParaRPr lang="en-US"/>
          </a:p>
        </p:txBody>
      </p:sp>
      <p:sp>
        <p:nvSpPr>
          <p:cNvPr id="5" name="Footer Placeholder 4">
            <a:extLst>
              <a:ext uri="{FF2B5EF4-FFF2-40B4-BE49-F238E27FC236}">
                <a16:creationId xmlns:a16="http://schemas.microsoft.com/office/drawing/2014/main" id="{6958D340-083E-8D44-AB4D-C9695F30F8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FBE3C2-0A59-9A41-976C-108A233EC8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67749D-9842-8A47-9DC5-D62C64C0DFCE}" type="slidenum">
              <a:rPr lang="en-US" smtClean="0"/>
              <a:t>‹#›</a:t>
            </a:fld>
            <a:endParaRPr lang="en-US"/>
          </a:p>
        </p:txBody>
      </p:sp>
    </p:spTree>
    <p:extLst>
      <p:ext uri="{BB962C8B-B14F-4D97-AF65-F5344CB8AC3E}">
        <p14:creationId xmlns:p14="http://schemas.microsoft.com/office/powerpoint/2010/main" val="334628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emf"/><Relationship Id="rId5" Type="http://schemas.openxmlformats.org/officeDocument/2006/relationships/image" Target="../media/image3.tif"/><Relationship Id="rId15" Type="http://schemas.openxmlformats.org/officeDocument/2006/relationships/image" Target="../media/image13.emf"/><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30.emf"/><Relationship Id="rId7"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7.jpg"/><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1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tiff"/></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24.xml"/><Relationship Id="rId16"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jpe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69.tiff"/></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52.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55.jpeg"/><Relationship Id="rId2" Type="http://schemas.openxmlformats.org/officeDocument/2006/relationships/notesSlide" Target="../notesSlides/notesSlide26.xml"/><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jpe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4.jpeg"/><Relationship Id="rId9" Type="http://schemas.openxmlformats.org/officeDocument/2006/relationships/image" Target="../media/image60.png"/><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tiff"/><Relationship Id="rId4" Type="http://schemas.openxmlformats.org/officeDocument/2006/relationships/image" Target="../media/image71.jpg"/></Relationships>
</file>

<file path=ppt/slides/_rels/slide28.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tiff"/><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469980" y="1693531"/>
            <a:ext cx="9144000" cy="646331"/>
          </a:xfrm>
          <a:prstGeom prst="rect">
            <a:avLst/>
          </a:prstGeom>
          <a:noFill/>
        </p:spPr>
        <p:txBody>
          <a:bodyPr wrap="square" rtlCol="0">
            <a:spAutoFit/>
          </a:bodyPr>
          <a:lstStyle/>
          <a:p>
            <a:pPr algn="ctr"/>
            <a:endParaRPr lang="en-US" sz="3600" dirty="0">
              <a:solidFill>
                <a:srgbClr val="008F00"/>
              </a:solidFill>
            </a:endParaRPr>
          </a:p>
        </p:txBody>
      </p:sp>
      <p:pic>
        <p:nvPicPr>
          <p:cNvPr id="21" name="Picture 20" descr="https://www.idigbio.org/wiki/_media/idigbio_logo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702" y="5805126"/>
            <a:ext cx="2703172" cy="835250"/>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6693" y="5805126"/>
            <a:ext cx="2483157" cy="81762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7005" y="5902373"/>
            <a:ext cx="3107710" cy="570257"/>
          </a:xfrm>
          <a:prstGeom prst="rect">
            <a:avLst/>
          </a:prstGeom>
        </p:spPr>
      </p:pic>
      <p:sp>
        <p:nvSpPr>
          <p:cNvPr id="19" name="TextBox 18">
            <a:extLst>
              <a:ext uri="{FF2B5EF4-FFF2-40B4-BE49-F238E27FC236}">
                <a16:creationId xmlns:a16="http://schemas.microsoft.com/office/drawing/2014/main" id="{C38024B2-2BEE-4F4E-9D42-E21D9C92A8EA}"/>
              </a:ext>
            </a:extLst>
          </p:cNvPr>
          <p:cNvSpPr txBox="1"/>
          <p:nvPr/>
        </p:nvSpPr>
        <p:spPr>
          <a:xfrm>
            <a:off x="2447345" y="4074665"/>
            <a:ext cx="7189276" cy="1220975"/>
          </a:xfrm>
          <a:prstGeom prst="rect">
            <a:avLst/>
          </a:prstGeom>
          <a:noFill/>
        </p:spPr>
        <p:txBody>
          <a:bodyPr wrap="none" rtlCol="0">
            <a:spAutoFit/>
          </a:bodyPr>
          <a:lstStyle/>
          <a:p>
            <a:pPr algn="ctr"/>
            <a:r>
              <a:rPr lang="en-US" sz="3667" dirty="0">
                <a:solidFill>
                  <a:srgbClr val="008F00"/>
                </a:solidFill>
                <a:ea typeface="Trebuchet MS" charset="0"/>
                <a:cs typeface="Trebuchet MS" charset="0"/>
              </a:rPr>
              <a:t>Douglas E. Soltis and Pamela S. Soltis</a:t>
            </a:r>
          </a:p>
          <a:p>
            <a:pPr algn="ctr"/>
            <a:r>
              <a:rPr lang="en-US" sz="3667" dirty="0">
                <a:solidFill>
                  <a:srgbClr val="008F00"/>
                </a:solidFill>
                <a:ea typeface="Trebuchet MS" charset="0"/>
                <a:cs typeface="Trebuchet MS" charset="0"/>
              </a:rPr>
              <a:t>University of Florida</a:t>
            </a:r>
          </a:p>
        </p:txBody>
      </p:sp>
      <p:sp>
        <p:nvSpPr>
          <p:cNvPr id="20" name="TextBox 19">
            <a:extLst>
              <a:ext uri="{FF2B5EF4-FFF2-40B4-BE49-F238E27FC236}">
                <a16:creationId xmlns:a16="http://schemas.microsoft.com/office/drawing/2014/main" id="{982A80CB-EEE3-CE41-A048-E4AB96911E21}"/>
              </a:ext>
            </a:extLst>
          </p:cNvPr>
          <p:cNvSpPr txBox="1"/>
          <p:nvPr/>
        </p:nvSpPr>
        <p:spPr>
          <a:xfrm>
            <a:off x="0" y="1876195"/>
            <a:ext cx="12192000" cy="707886"/>
          </a:xfrm>
          <a:prstGeom prst="rect">
            <a:avLst/>
          </a:prstGeom>
          <a:noFill/>
        </p:spPr>
        <p:txBody>
          <a:bodyPr wrap="square" rtlCol="0">
            <a:spAutoFit/>
          </a:bodyPr>
          <a:lstStyle/>
          <a:p>
            <a:pPr algn="ctr"/>
            <a:r>
              <a:rPr lang="en-US" sz="4000" dirty="0">
                <a:solidFill>
                  <a:srgbClr val="008F00"/>
                </a:solidFill>
              </a:rPr>
              <a:t>Applications of Ecological Niche Modeling</a:t>
            </a:r>
          </a:p>
        </p:txBody>
      </p:sp>
      <p:pic>
        <p:nvPicPr>
          <p:cNvPr id="27" name="Picture 26">
            <a:extLst>
              <a:ext uri="{FF2B5EF4-FFF2-40B4-BE49-F238E27FC236}">
                <a16:creationId xmlns:a16="http://schemas.microsoft.com/office/drawing/2014/main" id="{110734C3-2850-D241-A59A-4FB66153255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09" r="320"/>
          <a:stretch/>
        </p:blipFill>
        <p:spPr>
          <a:xfrm>
            <a:off x="2268286" y="-441"/>
            <a:ext cx="1462271" cy="1241171"/>
          </a:xfrm>
          <a:prstGeom prst="rect">
            <a:avLst/>
          </a:prstGeom>
        </p:spPr>
      </p:pic>
      <p:pic>
        <p:nvPicPr>
          <p:cNvPr id="29" name="Picture 28">
            <a:extLst>
              <a:ext uri="{FF2B5EF4-FFF2-40B4-BE49-F238E27FC236}">
                <a16:creationId xmlns:a16="http://schemas.microsoft.com/office/drawing/2014/main" id="{5224989E-4FE9-7648-8644-8697A6100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30557" y="-37556"/>
            <a:ext cx="1515244" cy="1278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3" descr="139652a1-sized.jpg">
            <a:extLst>
              <a:ext uri="{FF2B5EF4-FFF2-40B4-BE49-F238E27FC236}">
                <a16:creationId xmlns:a16="http://schemas.microsoft.com/office/drawing/2014/main" id="{EAD30D9C-1F2C-8A48-9ECC-AA4AD6CBC31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66818" y="-441"/>
            <a:ext cx="861204" cy="12411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30" descr="FL clustered vs OD.jpg">
            <a:extLst>
              <a:ext uri="{FF2B5EF4-FFF2-40B4-BE49-F238E27FC236}">
                <a16:creationId xmlns:a16="http://schemas.microsoft.com/office/drawing/2014/main" id="{8A30B410-E0D7-FA49-B443-70B53FC7E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4246" y="-4703"/>
            <a:ext cx="1505519" cy="1285014"/>
          </a:xfrm>
          <a:prstGeom prst="rect">
            <a:avLst/>
          </a:prstGeom>
        </p:spPr>
      </p:pic>
      <p:pic>
        <p:nvPicPr>
          <p:cNvPr id="32" name="Picture 31" descr="FL tree.jpg">
            <a:extLst>
              <a:ext uri="{FF2B5EF4-FFF2-40B4-BE49-F238E27FC236}">
                <a16:creationId xmlns:a16="http://schemas.microsoft.com/office/drawing/2014/main" id="{2E8A53B5-D49A-6C45-AB0C-068B509DC0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596" y="17444"/>
            <a:ext cx="1304571" cy="1234054"/>
          </a:xfrm>
          <a:prstGeom prst="rect">
            <a:avLst/>
          </a:prstGeom>
        </p:spPr>
      </p:pic>
      <p:pic>
        <p:nvPicPr>
          <p:cNvPr id="33" name="Picture 32">
            <a:extLst>
              <a:ext uri="{FF2B5EF4-FFF2-40B4-BE49-F238E27FC236}">
                <a16:creationId xmlns:a16="http://schemas.microsoft.com/office/drawing/2014/main" id="{608DB3F3-FFB1-2E44-8036-190BB5B905EC}"/>
              </a:ext>
            </a:extLst>
          </p:cNvPr>
          <p:cNvPicPr>
            <a:picLocks noChangeAspect="1"/>
          </p:cNvPicPr>
          <p:nvPr/>
        </p:nvPicPr>
        <p:blipFill rotWithShape="1">
          <a:blip r:embed="rId11"/>
          <a:srcRect l="31026" t="20935"/>
          <a:stretch/>
        </p:blipFill>
        <p:spPr>
          <a:xfrm>
            <a:off x="0" y="0"/>
            <a:ext cx="2257778" cy="1250922"/>
          </a:xfrm>
          <a:prstGeom prst="rect">
            <a:avLst/>
          </a:prstGeom>
        </p:spPr>
      </p:pic>
      <p:pic>
        <p:nvPicPr>
          <p:cNvPr id="34" name="Picture 33">
            <a:extLst>
              <a:ext uri="{FF2B5EF4-FFF2-40B4-BE49-F238E27FC236}">
                <a16:creationId xmlns:a16="http://schemas.microsoft.com/office/drawing/2014/main" id="{0E529C27-EF79-F34C-93B4-B4E3BE960CC5}"/>
              </a:ext>
            </a:extLst>
          </p:cNvPr>
          <p:cNvPicPr>
            <a:picLocks noChangeAspect="1"/>
          </p:cNvPicPr>
          <p:nvPr/>
        </p:nvPicPr>
        <p:blipFill rotWithShape="1">
          <a:blip r:embed="rId12">
            <a:extLst>
              <a:ext uri="{28A0092B-C50C-407E-A947-70E740481C1C}">
                <a14:useLocalDpi xmlns:a14="http://schemas.microsoft.com/office/drawing/2010/main" val="0"/>
              </a:ext>
            </a:extLst>
          </a:blip>
          <a:srcRect l="3946" t="3734" r="3724" b="2697"/>
          <a:stretch/>
        </p:blipFill>
        <p:spPr>
          <a:xfrm>
            <a:off x="6087707" y="10192"/>
            <a:ext cx="1240730" cy="1240730"/>
          </a:xfrm>
          <a:prstGeom prst="rect">
            <a:avLst/>
          </a:prstGeom>
        </p:spPr>
      </p:pic>
      <p:pic>
        <p:nvPicPr>
          <p:cNvPr id="35" name="Picture 34" descr="zoomed_in.tiff">
            <a:extLst>
              <a:ext uri="{FF2B5EF4-FFF2-40B4-BE49-F238E27FC236}">
                <a16:creationId xmlns:a16="http://schemas.microsoft.com/office/drawing/2014/main" id="{BBBF816B-6AD4-2544-BAF3-709316E256B1}"/>
              </a:ext>
            </a:extLst>
          </p:cNvPr>
          <p:cNvPicPr>
            <a:picLocks noChangeAspect="1"/>
          </p:cNvPicPr>
          <p:nvPr/>
        </p:nvPicPr>
        <p:blipFill rotWithShape="1">
          <a:blip r:embed="rId13">
            <a:extLst>
              <a:ext uri="{28A0092B-C50C-407E-A947-70E740481C1C}">
                <a14:useLocalDpi xmlns:a14="http://schemas.microsoft.com/office/drawing/2010/main" val="0"/>
              </a:ext>
            </a:extLst>
          </a:blip>
          <a:srcRect r="21242"/>
          <a:stretch/>
        </p:blipFill>
        <p:spPr>
          <a:xfrm>
            <a:off x="11070633" y="28211"/>
            <a:ext cx="1093858" cy="1212518"/>
          </a:xfrm>
          <a:prstGeom prst="rect">
            <a:avLst/>
          </a:prstGeom>
          <a:ln>
            <a:solidFill>
              <a:srgbClr val="000000"/>
            </a:solidFill>
          </a:ln>
        </p:spPr>
      </p:pic>
      <p:pic>
        <p:nvPicPr>
          <p:cNvPr id="36" name="Picture 35">
            <a:extLst>
              <a:ext uri="{FF2B5EF4-FFF2-40B4-BE49-F238E27FC236}">
                <a16:creationId xmlns:a16="http://schemas.microsoft.com/office/drawing/2014/main" id="{9E11D96B-173E-BC4A-8A15-600EB84F57BC}"/>
              </a:ext>
            </a:extLst>
          </p:cNvPr>
          <p:cNvPicPr>
            <a:picLocks noChangeAspect="1"/>
          </p:cNvPicPr>
          <p:nvPr/>
        </p:nvPicPr>
        <p:blipFill>
          <a:blip r:embed="rId14"/>
          <a:stretch>
            <a:fillRect/>
          </a:stretch>
        </p:blipFill>
        <p:spPr>
          <a:xfrm>
            <a:off x="7328437" y="14106"/>
            <a:ext cx="1037220" cy="1222709"/>
          </a:xfrm>
          <a:prstGeom prst="rect">
            <a:avLst/>
          </a:prstGeom>
        </p:spPr>
      </p:pic>
      <p:pic>
        <p:nvPicPr>
          <p:cNvPr id="3" name="Picture 2">
            <a:extLst>
              <a:ext uri="{FF2B5EF4-FFF2-40B4-BE49-F238E27FC236}">
                <a16:creationId xmlns:a16="http://schemas.microsoft.com/office/drawing/2014/main" id="{1C9BD35E-4194-D94A-AABC-240E65C818B3}"/>
              </a:ext>
            </a:extLst>
          </p:cNvPr>
          <p:cNvPicPr>
            <a:picLocks noChangeAspect="1"/>
          </p:cNvPicPr>
          <p:nvPr/>
        </p:nvPicPr>
        <p:blipFill>
          <a:blip r:embed="rId15"/>
          <a:stretch>
            <a:fillRect/>
          </a:stretch>
        </p:blipFill>
        <p:spPr>
          <a:xfrm>
            <a:off x="72793" y="5913880"/>
            <a:ext cx="3408375" cy="558750"/>
          </a:xfrm>
          <a:prstGeom prst="rect">
            <a:avLst/>
          </a:prstGeom>
        </p:spPr>
      </p:pic>
    </p:spTree>
    <p:extLst>
      <p:ext uri="{BB962C8B-B14F-4D97-AF65-F5344CB8AC3E}">
        <p14:creationId xmlns:p14="http://schemas.microsoft.com/office/powerpoint/2010/main" val="1351370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2942723" cy="2942723"/>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5"/>
          <a:stretch>
            <a:fillRect/>
          </a:stretch>
        </p:blipFill>
        <p:spPr>
          <a:xfrm>
            <a:off x="3868337" y="3267281"/>
            <a:ext cx="4026053" cy="1126511"/>
          </a:xfrm>
          <a:prstGeom prst="rect">
            <a:avLst/>
          </a:prstGeom>
        </p:spPr>
      </p:pic>
      <p:pic>
        <p:nvPicPr>
          <p:cNvPr id="21" name="Picture 20">
            <a:extLst>
              <a:ext uri="{FF2B5EF4-FFF2-40B4-BE49-F238E27FC236}">
                <a16:creationId xmlns:a16="http://schemas.microsoft.com/office/drawing/2014/main" id="{565B15BC-FF26-A84B-A2CB-1A611D521939}"/>
              </a:ext>
            </a:extLst>
          </p:cNvPr>
          <p:cNvPicPr>
            <a:picLocks noChangeAspect="1"/>
          </p:cNvPicPr>
          <p:nvPr/>
        </p:nvPicPr>
        <p:blipFill rotWithShape="1">
          <a:blip r:embed="rId6"/>
          <a:srcRect l="22685"/>
          <a:stretch/>
        </p:blipFill>
        <p:spPr>
          <a:xfrm>
            <a:off x="7934939" y="1246190"/>
            <a:ext cx="4103293" cy="2560108"/>
          </a:xfrm>
          <a:prstGeom prst="rect">
            <a:avLst/>
          </a:prstGeom>
        </p:spPr>
      </p:pic>
      <p:pic>
        <p:nvPicPr>
          <p:cNvPr id="23" name="Picture 22">
            <a:extLst>
              <a:ext uri="{FF2B5EF4-FFF2-40B4-BE49-F238E27FC236}">
                <a16:creationId xmlns:a16="http://schemas.microsoft.com/office/drawing/2014/main" id="{9EBABE89-640A-F041-A76D-3B9B205FC5FC}"/>
              </a:ext>
            </a:extLst>
          </p:cNvPr>
          <p:cNvPicPr>
            <a:picLocks noChangeAspect="1"/>
          </p:cNvPicPr>
          <p:nvPr/>
        </p:nvPicPr>
        <p:blipFill>
          <a:blip r:embed="rId7"/>
          <a:stretch>
            <a:fillRect/>
          </a:stretch>
        </p:blipFill>
        <p:spPr>
          <a:xfrm>
            <a:off x="10195827" y="2991555"/>
            <a:ext cx="1984912" cy="1307798"/>
          </a:xfrm>
          <a:prstGeom prst="rect">
            <a:avLst/>
          </a:prstGeom>
        </p:spPr>
      </p:pic>
      <p:pic>
        <p:nvPicPr>
          <p:cNvPr id="25" name="Picture 24">
            <a:extLst>
              <a:ext uri="{FF2B5EF4-FFF2-40B4-BE49-F238E27FC236}">
                <a16:creationId xmlns:a16="http://schemas.microsoft.com/office/drawing/2014/main" id="{634CB36F-2AC4-C945-BC13-EB56E72E77EA}"/>
              </a:ext>
            </a:extLst>
          </p:cNvPr>
          <p:cNvPicPr>
            <a:picLocks noChangeAspect="1"/>
          </p:cNvPicPr>
          <p:nvPr/>
        </p:nvPicPr>
        <p:blipFill>
          <a:blip r:embed="rId8"/>
          <a:stretch>
            <a:fillRect/>
          </a:stretch>
        </p:blipFill>
        <p:spPr>
          <a:xfrm>
            <a:off x="5090242" y="4426353"/>
            <a:ext cx="6808611" cy="2431647"/>
          </a:xfrm>
          <a:prstGeom prst="rect">
            <a:avLst/>
          </a:prstGeom>
        </p:spPr>
      </p:pic>
    </p:spTree>
    <p:extLst>
      <p:ext uri="{BB962C8B-B14F-4D97-AF65-F5344CB8AC3E}">
        <p14:creationId xmlns:p14="http://schemas.microsoft.com/office/powerpoint/2010/main" val="2158670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Future</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0136FA3-5BFA-6243-869F-B0BA52366CB6}"/>
              </a:ext>
            </a:extLst>
          </p:cNvPr>
          <p:cNvPicPr>
            <a:picLocks noChangeAspect="1"/>
          </p:cNvPicPr>
          <p:nvPr/>
        </p:nvPicPr>
        <p:blipFill>
          <a:blip r:embed="rId3"/>
          <a:stretch>
            <a:fillRect/>
          </a:stretch>
        </p:blipFill>
        <p:spPr>
          <a:xfrm>
            <a:off x="1110664" y="5348289"/>
            <a:ext cx="1392402" cy="1368600"/>
          </a:xfrm>
          <a:prstGeom prst="rect">
            <a:avLst/>
          </a:prstGeom>
        </p:spPr>
      </p:pic>
      <p:pic>
        <p:nvPicPr>
          <p:cNvPr id="8" name="Picture 7">
            <a:extLst>
              <a:ext uri="{FF2B5EF4-FFF2-40B4-BE49-F238E27FC236}">
                <a16:creationId xmlns:a16="http://schemas.microsoft.com/office/drawing/2014/main" id="{2873F3EC-BA3B-E842-90D9-F934729EBEDB}"/>
              </a:ext>
            </a:extLst>
          </p:cNvPr>
          <p:cNvPicPr>
            <a:picLocks noChangeAspect="1"/>
          </p:cNvPicPr>
          <p:nvPr/>
        </p:nvPicPr>
        <p:blipFill rotWithShape="1">
          <a:blip r:embed="rId4"/>
          <a:srcRect l="3121" t="22569" b="20922"/>
          <a:stretch/>
        </p:blipFill>
        <p:spPr>
          <a:xfrm>
            <a:off x="0" y="1879600"/>
            <a:ext cx="9196916" cy="3468689"/>
          </a:xfrm>
          <a:prstGeom prst="rect">
            <a:avLst/>
          </a:prstGeom>
        </p:spPr>
      </p:pic>
      <p:pic>
        <p:nvPicPr>
          <p:cNvPr id="22" name="Picture 21">
            <a:extLst>
              <a:ext uri="{FF2B5EF4-FFF2-40B4-BE49-F238E27FC236}">
                <a16:creationId xmlns:a16="http://schemas.microsoft.com/office/drawing/2014/main" id="{A9ADB424-6BB8-0345-9CE9-207B33E9BC1C}"/>
              </a:ext>
            </a:extLst>
          </p:cNvPr>
          <p:cNvPicPr>
            <a:picLocks noChangeAspect="1"/>
          </p:cNvPicPr>
          <p:nvPr/>
        </p:nvPicPr>
        <p:blipFill rotWithShape="1">
          <a:blip r:embed="rId5"/>
          <a:srcRect l="2254" r="2961"/>
          <a:stretch/>
        </p:blipFill>
        <p:spPr>
          <a:xfrm>
            <a:off x="3414891" y="1879600"/>
            <a:ext cx="5898443" cy="4978400"/>
          </a:xfrm>
          <a:prstGeom prst="rect">
            <a:avLst/>
          </a:prstGeom>
        </p:spPr>
      </p:pic>
      <p:sp>
        <p:nvSpPr>
          <p:cNvPr id="9" name="TextBox 8">
            <a:extLst>
              <a:ext uri="{FF2B5EF4-FFF2-40B4-BE49-F238E27FC236}">
                <a16:creationId xmlns:a16="http://schemas.microsoft.com/office/drawing/2014/main" id="{620CF986-79D6-5F4B-8D68-8736BE966D24}"/>
              </a:ext>
            </a:extLst>
          </p:cNvPr>
          <p:cNvSpPr txBox="1"/>
          <p:nvPr/>
        </p:nvSpPr>
        <p:spPr>
          <a:xfrm>
            <a:off x="9196916" y="5867286"/>
            <a:ext cx="1605889" cy="323165"/>
          </a:xfrm>
          <a:prstGeom prst="rect">
            <a:avLst/>
          </a:prstGeom>
          <a:noFill/>
        </p:spPr>
        <p:txBody>
          <a:bodyPr wrap="none" rtlCol="0">
            <a:spAutoFit/>
          </a:bodyPr>
          <a:lstStyle/>
          <a:p>
            <a:r>
              <a:rPr lang="en-US" sz="1500" dirty="0"/>
              <a:t>Peak in 2020 – 1 C</a:t>
            </a:r>
          </a:p>
        </p:txBody>
      </p:sp>
      <p:sp>
        <p:nvSpPr>
          <p:cNvPr id="24" name="TextBox 23">
            <a:extLst>
              <a:ext uri="{FF2B5EF4-FFF2-40B4-BE49-F238E27FC236}">
                <a16:creationId xmlns:a16="http://schemas.microsoft.com/office/drawing/2014/main" id="{AABB8CC7-A818-0349-BE4C-A99146A3199F}"/>
              </a:ext>
            </a:extLst>
          </p:cNvPr>
          <p:cNvSpPr txBox="1"/>
          <p:nvPr/>
        </p:nvSpPr>
        <p:spPr>
          <a:xfrm>
            <a:off x="9196916" y="2921351"/>
            <a:ext cx="2995084" cy="323165"/>
          </a:xfrm>
          <a:prstGeom prst="rect">
            <a:avLst/>
          </a:prstGeom>
          <a:noFill/>
        </p:spPr>
        <p:txBody>
          <a:bodyPr wrap="square" rtlCol="0">
            <a:spAutoFit/>
          </a:bodyPr>
          <a:lstStyle/>
          <a:p>
            <a:r>
              <a:rPr lang="en-US" sz="1500" dirty="0"/>
              <a:t>Continues to rise – 3.7 C</a:t>
            </a:r>
          </a:p>
        </p:txBody>
      </p:sp>
      <p:sp>
        <p:nvSpPr>
          <p:cNvPr id="25" name="TextBox 24">
            <a:extLst>
              <a:ext uri="{FF2B5EF4-FFF2-40B4-BE49-F238E27FC236}">
                <a16:creationId xmlns:a16="http://schemas.microsoft.com/office/drawing/2014/main" id="{3E35CBE4-8986-5243-A3E3-B5C57746387F}"/>
              </a:ext>
            </a:extLst>
          </p:cNvPr>
          <p:cNvSpPr txBox="1"/>
          <p:nvPr/>
        </p:nvSpPr>
        <p:spPr>
          <a:xfrm>
            <a:off x="9196916" y="5302817"/>
            <a:ext cx="1751762" cy="323165"/>
          </a:xfrm>
          <a:prstGeom prst="rect">
            <a:avLst/>
          </a:prstGeom>
          <a:noFill/>
        </p:spPr>
        <p:txBody>
          <a:bodyPr wrap="none" rtlCol="0">
            <a:spAutoFit/>
          </a:bodyPr>
          <a:lstStyle/>
          <a:p>
            <a:r>
              <a:rPr lang="en-US" sz="1500" dirty="0"/>
              <a:t>Peak in 2040 – 1.8 C</a:t>
            </a:r>
          </a:p>
        </p:txBody>
      </p:sp>
      <p:sp>
        <p:nvSpPr>
          <p:cNvPr id="27" name="TextBox 26">
            <a:extLst>
              <a:ext uri="{FF2B5EF4-FFF2-40B4-BE49-F238E27FC236}">
                <a16:creationId xmlns:a16="http://schemas.microsoft.com/office/drawing/2014/main" id="{9F0DB9AF-C091-824B-9CAF-D655F19120DF}"/>
              </a:ext>
            </a:extLst>
          </p:cNvPr>
          <p:cNvSpPr txBox="1"/>
          <p:nvPr/>
        </p:nvSpPr>
        <p:spPr>
          <a:xfrm>
            <a:off x="9196916" y="4754433"/>
            <a:ext cx="1751762" cy="323165"/>
          </a:xfrm>
          <a:prstGeom prst="rect">
            <a:avLst/>
          </a:prstGeom>
          <a:noFill/>
        </p:spPr>
        <p:txBody>
          <a:bodyPr wrap="none" rtlCol="0">
            <a:spAutoFit/>
          </a:bodyPr>
          <a:lstStyle/>
          <a:p>
            <a:r>
              <a:rPr lang="en-US" sz="1500" dirty="0"/>
              <a:t>Peak in 2060 – 2.2 C</a:t>
            </a:r>
          </a:p>
        </p:txBody>
      </p:sp>
      <p:sp>
        <p:nvSpPr>
          <p:cNvPr id="10" name="TextBox 9">
            <a:extLst>
              <a:ext uri="{FF2B5EF4-FFF2-40B4-BE49-F238E27FC236}">
                <a16:creationId xmlns:a16="http://schemas.microsoft.com/office/drawing/2014/main" id="{AB09BC35-E11C-5145-953C-1F49071451F5}"/>
              </a:ext>
            </a:extLst>
          </p:cNvPr>
          <p:cNvSpPr txBox="1"/>
          <p:nvPr/>
        </p:nvSpPr>
        <p:spPr>
          <a:xfrm>
            <a:off x="212295" y="1315128"/>
            <a:ext cx="10422853" cy="502766"/>
          </a:xfrm>
          <a:prstGeom prst="rect">
            <a:avLst/>
          </a:prstGeom>
          <a:noFill/>
        </p:spPr>
        <p:txBody>
          <a:bodyPr wrap="none" rtlCol="0">
            <a:spAutoFit/>
          </a:bodyPr>
          <a:lstStyle/>
          <a:p>
            <a:r>
              <a:rPr lang="en-US" sz="2667" dirty="0"/>
              <a:t>Representative Concentration Pathways:  Models for Future Temperatures</a:t>
            </a:r>
          </a:p>
        </p:txBody>
      </p:sp>
    </p:spTree>
    <p:extLst>
      <p:ext uri="{BB962C8B-B14F-4D97-AF65-F5344CB8AC3E}">
        <p14:creationId xmlns:p14="http://schemas.microsoft.com/office/powerpoint/2010/main" val="257154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Future</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0136FA3-5BFA-6243-869F-B0BA52366CB6}"/>
              </a:ext>
            </a:extLst>
          </p:cNvPr>
          <p:cNvPicPr>
            <a:picLocks noChangeAspect="1"/>
          </p:cNvPicPr>
          <p:nvPr/>
        </p:nvPicPr>
        <p:blipFill>
          <a:blip r:embed="rId3"/>
          <a:stretch>
            <a:fillRect/>
          </a:stretch>
        </p:blipFill>
        <p:spPr>
          <a:xfrm>
            <a:off x="1110664" y="5348289"/>
            <a:ext cx="1392402" cy="1368600"/>
          </a:xfrm>
          <a:prstGeom prst="rect">
            <a:avLst/>
          </a:prstGeom>
        </p:spPr>
      </p:pic>
      <p:pic>
        <p:nvPicPr>
          <p:cNvPr id="8" name="Picture 7">
            <a:extLst>
              <a:ext uri="{FF2B5EF4-FFF2-40B4-BE49-F238E27FC236}">
                <a16:creationId xmlns:a16="http://schemas.microsoft.com/office/drawing/2014/main" id="{2873F3EC-BA3B-E842-90D9-F934729EBEDB}"/>
              </a:ext>
            </a:extLst>
          </p:cNvPr>
          <p:cNvPicPr>
            <a:picLocks noChangeAspect="1"/>
          </p:cNvPicPr>
          <p:nvPr/>
        </p:nvPicPr>
        <p:blipFill rotWithShape="1">
          <a:blip r:embed="rId4"/>
          <a:srcRect l="3121" t="22569" b="20922"/>
          <a:stretch/>
        </p:blipFill>
        <p:spPr>
          <a:xfrm>
            <a:off x="0" y="1879600"/>
            <a:ext cx="9196916" cy="3468689"/>
          </a:xfrm>
          <a:prstGeom prst="rect">
            <a:avLst/>
          </a:prstGeom>
        </p:spPr>
      </p:pic>
      <p:pic>
        <p:nvPicPr>
          <p:cNvPr id="22" name="Picture 21">
            <a:extLst>
              <a:ext uri="{FF2B5EF4-FFF2-40B4-BE49-F238E27FC236}">
                <a16:creationId xmlns:a16="http://schemas.microsoft.com/office/drawing/2014/main" id="{A9ADB424-6BB8-0345-9CE9-207B33E9BC1C}"/>
              </a:ext>
            </a:extLst>
          </p:cNvPr>
          <p:cNvPicPr>
            <a:picLocks noChangeAspect="1"/>
          </p:cNvPicPr>
          <p:nvPr/>
        </p:nvPicPr>
        <p:blipFill rotWithShape="1">
          <a:blip r:embed="rId5"/>
          <a:srcRect l="2254" r="2961"/>
          <a:stretch/>
        </p:blipFill>
        <p:spPr>
          <a:xfrm>
            <a:off x="3414891" y="1879600"/>
            <a:ext cx="5898443" cy="4978400"/>
          </a:xfrm>
          <a:prstGeom prst="rect">
            <a:avLst/>
          </a:prstGeom>
        </p:spPr>
      </p:pic>
      <p:sp>
        <p:nvSpPr>
          <p:cNvPr id="9" name="TextBox 8">
            <a:extLst>
              <a:ext uri="{FF2B5EF4-FFF2-40B4-BE49-F238E27FC236}">
                <a16:creationId xmlns:a16="http://schemas.microsoft.com/office/drawing/2014/main" id="{620CF986-79D6-5F4B-8D68-8736BE966D24}"/>
              </a:ext>
            </a:extLst>
          </p:cNvPr>
          <p:cNvSpPr txBox="1"/>
          <p:nvPr/>
        </p:nvSpPr>
        <p:spPr>
          <a:xfrm>
            <a:off x="9196916" y="5867286"/>
            <a:ext cx="1605889" cy="323165"/>
          </a:xfrm>
          <a:prstGeom prst="rect">
            <a:avLst/>
          </a:prstGeom>
          <a:noFill/>
        </p:spPr>
        <p:txBody>
          <a:bodyPr wrap="none" rtlCol="0">
            <a:spAutoFit/>
          </a:bodyPr>
          <a:lstStyle/>
          <a:p>
            <a:r>
              <a:rPr lang="en-US" sz="1500" dirty="0"/>
              <a:t>Peak in 2020 – 1 C</a:t>
            </a:r>
          </a:p>
        </p:txBody>
      </p:sp>
      <p:sp>
        <p:nvSpPr>
          <p:cNvPr id="24" name="TextBox 23">
            <a:extLst>
              <a:ext uri="{FF2B5EF4-FFF2-40B4-BE49-F238E27FC236}">
                <a16:creationId xmlns:a16="http://schemas.microsoft.com/office/drawing/2014/main" id="{AABB8CC7-A818-0349-BE4C-A99146A3199F}"/>
              </a:ext>
            </a:extLst>
          </p:cNvPr>
          <p:cNvSpPr txBox="1"/>
          <p:nvPr/>
        </p:nvSpPr>
        <p:spPr>
          <a:xfrm>
            <a:off x="9196916" y="2921351"/>
            <a:ext cx="2995084" cy="323165"/>
          </a:xfrm>
          <a:prstGeom prst="rect">
            <a:avLst/>
          </a:prstGeom>
          <a:noFill/>
        </p:spPr>
        <p:txBody>
          <a:bodyPr wrap="square" rtlCol="0">
            <a:spAutoFit/>
          </a:bodyPr>
          <a:lstStyle/>
          <a:p>
            <a:r>
              <a:rPr lang="en-US" sz="1500" dirty="0"/>
              <a:t>Continues to rise – 3.7 C</a:t>
            </a:r>
          </a:p>
        </p:txBody>
      </p:sp>
      <p:sp>
        <p:nvSpPr>
          <p:cNvPr id="25" name="TextBox 24">
            <a:extLst>
              <a:ext uri="{FF2B5EF4-FFF2-40B4-BE49-F238E27FC236}">
                <a16:creationId xmlns:a16="http://schemas.microsoft.com/office/drawing/2014/main" id="{3E35CBE4-8986-5243-A3E3-B5C57746387F}"/>
              </a:ext>
            </a:extLst>
          </p:cNvPr>
          <p:cNvSpPr txBox="1"/>
          <p:nvPr/>
        </p:nvSpPr>
        <p:spPr>
          <a:xfrm>
            <a:off x="9196916" y="5302817"/>
            <a:ext cx="1751762" cy="323165"/>
          </a:xfrm>
          <a:prstGeom prst="rect">
            <a:avLst/>
          </a:prstGeom>
          <a:noFill/>
        </p:spPr>
        <p:txBody>
          <a:bodyPr wrap="none" rtlCol="0">
            <a:spAutoFit/>
          </a:bodyPr>
          <a:lstStyle/>
          <a:p>
            <a:r>
              <a:rPr lang="en-US" sz="1500" dirty="0"/>
              <a:t>Peak in 2040 – 1.8 C</a:t>
            </a:r>
          </a:p>
        </p:txBody>
      </p:sp>
      <p:sp>
        <p:nvSpPr>
          <p:cNvPr id="27" name="TextBox 26">
            <a:extLst>
              <a:ext uri="{FF2B5EF4-FFF2-40B4-BE49-F238E27FC236}">
                <a16:creationId xmlns:a16="http://schemas.microsoft.com/office/drawing/2014/main" id="{9F0DB9AF-C091-824B-9CAF-D655F19120DF}"/>
              </a:ext>
            </a:extLst>
          </p:cNvPr>
          <p:cNvSpPr txBox="1"/>
          <p:nvPr/>
        </p:nvSpPr>
        <p:spPr>
          <a:xfrm>
            <a:off x="9196916" y="4754433"/>
            <a:ext cx="1751762" cy="323165"/>
          </a:xfrm>
          <a:prstGeom prst="rect">
            <a:avLst/>
          </a:prstGeom>
          <a:noFill/>
        </p:spPr>
        <p:txBody>
          <a:bodyPr wrap="none" rtlCol="0">
            <a:spAutoFit/>
          </a:bodyPr>
          <a:lstStyle/>
          <a:p>
            <a:r>
              <a:rPr lang="en-US" sz="1500" dirty="0"/>
              <a:t>Peak in 2060 – 2.2 C</a:t>
            </a:r>
          </a:p>
        </p:txBody>
      </p:sp>
      <p:sp>
        <p:nvSpPr>
          <p:cNvPr id="10" name="TextBox 9">
            <a:extLst>
              <a:ext uri="{FF2B5EF4-FFF2-40B4-BE49-F238E27FC236}">
                <a16:creationId xmlns:a16="http://schemas.microsoft.com/office/drawing/2014/main" id="{AB09BC35-E11C-5145-953C-1F49071451F5}"/>
              </a:ext>
            </a:extLst>
          </p:cNvPr>
          <p:cNvSpPr txBox="1"/>
          <p:nvPr/>
        </p:nvSpPr>
        <p:spPr>
          <a:xfrm>
            <a:off x="212295" y="1315128"/>
            <a:ext cx="10422853" cy="502766"/>
          </a:xfrm>
          <a:prstGeom prst="rect">
            <a:avLst/>
          </a:prstGeom>
          <a:noFill/>
        </p:spPr>
        <p:txBody>
          <a:bodyPr wrap="none" rtlCol="0">
            <a:spAutoFit/>
          </a:bodyPr>
          <a:lstStyle/>
          <a:p>
            <a:r>
              <a:rPr lang="en-US" sz="2667" dirty="0"/>
              <a:t>Representative Concentration Pathways:  Models for Future Temperatures</a:t>
            </a:r>
          </a:p>
        </p:txBody>
      </p:sp>
      <p:pic>
        <p:nvPicPr>
          <p:cNvPr id="15" name="Picture 14">
            <a:extLst>
              <a:ext uri="{FF2B5EF4-FFF2-40B4-BE49-F238E27FC236}">
                <a16:creationId xmlns:a16="http://schemas.microsoft.com/office/drawing/2014/main" id="{BAC5F702-9BAE-3A41-BE7F-769E21FF95EB}"/>
              </a:ext>
            </a:extLst>
          </p:cNvPr>
          <p:cNvPicPr>
            <a:picLocks noChangeAspect="1"/>
          </p:cNvPicPr>
          <p:nvPr/>
        </p:nvPicPr>
        <p:blipFill>
          <a:blip r:embed="rId6"/>
          <a:stretch>
            <a:fillRect/>
          </a:stretch>
        </p:blipFill>
        <p:spPr>
          <a:xfrm>
            <a:off x="3465034" y="2896484"/>
            <a:ext cx="8600026" cy="2406333"/>
          </a:xfrm>
          <a:prstGeom prst="rect">
            <a:avLst/>
          </a:prstGeom>
        </p:spPr>
      </p:pic>
    </p:spTree>
    <p:extLst>
      <p:ext uri="{BB962C8B-B14F-4D97-AF65-F5344CB8AC3E}">
        <p14:creationId xmlns:p14="http://schemas.microsoft.com/office/powerpoint/2010/main" val="351852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1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445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pic>
        <p:nvPicPr>
          <p:cNvPr id="13" name="Picture 12" descr="Prunus_geniculata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a:xfrm>
            <a:off x="1828800" y="4605448"/>
            <a:ext cx="2671396" cy="225255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75199" y="4605448"/>
            <a:ext cx="2669740" cy="225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p:cNvSpPr txBox="1"/>
          <p:nvPr/>
        </p:nvSpPr>
        <p:spPr>
          <a:xfrm>
            <a:off x="5029200" y="6092329"/>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sp>
        <p:nvSpPr>
          <p:cNvPr id="19" name="Title 1"/>
          <p:cNvSpPr txBox="1">
            <a:spLocks/>
          </p:cNvSpPr>
          <p:nvPr/>
        </p:nvSpPr>
        <p:spPr>
          <a:xfrm>
            <a:off x="1828800" y="3942542"/>
            <a:ext cx="7772400" cy="6629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i="1" dirty="0" err="1">
                <a:solidFill>
                  <a:srgbClr val="008000"/>
                </a:solidFill>
                <a:latin typeface="+mn-lt"/>
                <a:ea typeface="ＭＳ Ｐゴシック" charset="0"/>
                <a:cs typeface="ＭＳ Ｐゴシック" charset="0"/>
              </a:rPr>
              <a:t>Prunus</a:t>
            </a:r>
            <a:r>
              <a:rPr lang="en-US" sz="2800" i="1" dirty="0">
                <a:solidFill>
                  <a:srgbClr val="008000"/>
                </a:solidFill>
                <a:latin typeface="+mn-lt"/>
                <a:ea typeface="ＭＳ Ｐゴシック" charset="0"/>
                <a:cs typeface="ＭＳ Ｐゴシック" charset="0"/>
              </a:rPr>
              <a:t> </a:t>
            </a:r>
            <a:r>
              <a:rPr lang="en-US" sz="2800" i="1" dirty="0" err="1">
                <a:solidFill>
                  <a:srgbClr val="008000"/>
                </a:solidFill>
                <a:latin typeface="+mn-lt"/>
                <a:ea typeface="ＭＳ Ｐゴシック" charset="0"/>
                <a:cs typeface="ＭＳ Ｐゴシック" charset="0"/>
              </a:rPr>
              <a:t>geniculata</a:t>
            </a:r>
            <a:r>
              <a:rPr lang="en-US" sz="2800" i="1" dirty="0">
                <a:solidFill>
                  <a:srgbClr val="008000"/>
                </a:solidFill>
                <a:latin typeface="+mn-lt"/>
                <a:ea typeface="ＭＳ Ｐゴシック" charset="0"/>
                <a:cs typeface="ＭＳ Ｐゴシック" charset="0"/>
              </a:rPr>
              <a:t> </a:t>
            </a:r>
            <a:r>
              <a:rPr lang="en-US" sz="2800" dirty="0">
                <a:solidFill>
                  <a:srgbClr val="008000"/>
                </a:solidFill>
                <a:latin typeface="+mn-lt"/>
                <a:ea typeface="ＭＳ Ｐゴシック" charset="0"/>
                <a:cs typeface="ＭＳ Ｐゴシック" charset="0"/>
              </a:rPr>
              <a:t>(scrub plum)</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863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pic>
        <p:nvPicPr>
          <p:cNvPr id="13" name="Picture 12" descr="Prunus_geniculata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a:xfrm>
            <a:off x="1828800" y="4605448"/>
            <a:ext cx="2671396" cy="225255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75199" y="4605448"/>
            <a:ext cx="2669740" cy="225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87733" y="4636652"/>
            <a:ext cx="2633125" cy="2221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p:cNvSpPr txBox="1"/>
          <p:nvPr/>
        </p:nvSpPr>
        <p:spPr>
          <a:xfrm>
            <a:off x="5029200" y="6092329"/>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7" name="TextBox 16"/>
          <p:cNvSpPr txBox="1"/>
          <p:nvPr/>
        </p:nvSpPr>
        <p:spPr>
          <a:xfrm>
            <a:off x="7958667" y="6092329"/>
            <a:ext cx="915635" cy="523220"/>
          </a:xfrm>
          <a:prstGeom prst="rect">
            <a:avLst/>
          </a:prstGeom>
          <a:noFill/>
        </p:spPr>
        <p:txBody>
          <a:bodyPr wrap="none" rtlCol="0">
            <a:spAutoFit/>
          </a:bodyPr>
          <a:lstStyle/>
          <a:p>
            <a:r>
              <a:rPr lang="en-US" sz="2800" dirty="0">
                <a:solidFill>
                  <a:srgbClr val="FFFF00"/>
                </a:solidFill>
                <a:latin typeface="Calibri"/>
              </a:rPr>
              <a:t>2050</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sp>
        <p:nvSpPr>
          <p:cNvPr id="19" name="Title 1"/>
          <p:cNvSpPr txBox="1">
            <a:spLocks/>
          </p:cNvSpPr>
          <p:nvPr/>
        </p:nvSpPr>
        <p:spPr>
          <a:xfrm>
            <a:off x="1828800" y="3942542"/>
            <a:ext cx="7772400" cy="6629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i="1" dirty="0" err="1">
                <a:solidFill>
                  <a:srgbClr val="008000"/>
                </a:solidFill>
                <a:latin typeface="+mn-lt"/>
                <a:ea typeface="ＭＳ Ｐゴシック" charset="0"/>
                <a:cs typeface="ＭＳ Ｐゴシック" charset="0"/>
              </a:rPr>
              <a:t>Prunus</a:t>
            </a:r>
            <a:r>
              <a:rPr lang="en-US" sz="2800" i="1" dirty="0">
                <a:solidFill>
                  <a:srgbClr val="008000"/>
                </a:solidFill>
                <a:latin typeface="+mn-lt"/>
                <a:ea typeface="ＭＳ Ｐゴシック" charset="0"/>
                <a:cs typeface="ＭＳ Ｐゴシック" charset="0"/>
              </a:rPr>
              <a:t> </a:t>
            </a:r>
            <a:r>
              <a:rPr lang="en-US" sz="2800" i="1" dirty="0" err="1">
                <a:solidFill>
                  <a:srgbClr val="008000"/>
                </a:solidFill>
                <a:latin typeface="+mn-lt"/>
                <a:ea typeface="ＭＳ Ｐゴシック" charset="0"/>
                <a:cs typeface="ＭＳ Ｐゴシック" charset="0"/>
              </a:rPr>
              <a:t>geniculata</a:t>
            </a:r>
            <a:r>
              <a:rPr lang="en-US" sz="2800" i="1" dirty="0">
                <a:solidFill>
                  <a:srgbClr val="008000"/>
                </a:solidFill>
                <a:latin typeface="+mn-lt"/>
                <a:ea typeface="ＭＳ Ｐゴシック" charset="0"/>
                <a:cs typeface="ＭＳ Ｐゴシック" charset="0"/>
              </a:rPr>
              <a:t> </a:t>
            </a:r>
            <a:r>
              <a:rPr lang="en-US" sz="2800" dirty="0">
                <a:solidFill>
                  <a:srgbClr val="008000"/>
                </a:solidFill>
                <a:latin typeface="+mn-lt"/>
                <a:ea typeface="ＭＳ Ｐゴシック" charset="0"/>
                <a:cs typeface="ＭＳ Ｐゴシック" charset="0"/>
              </a:rPr>
              <a:t>(scrub plum)</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67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Florida Plant Diversity:  Now &amp; 2050</a:t>
            </a:r>
          </a:p>
        </p:txBody>
      </p:sp>
      <p:pic>
        <p:nvPicPr>
          <p:cNvPr id="9" name="Picture 8" descr="FLallSpPresen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9" y="1467238"/>
            <a:ext cx="5010493" cy="5010493"/>
          </a:xfrm>
          <a:prstGeom prst="rect">
            <a:avLst/>
          </a:prstGeom>
        </p:spPr>
      </p:pic>
      <p:sp>
        <p:nvSpPr>
          <p:cNvPr id="10" name="Rectangle 9"/>
          <p:cNvSpPr/>
          <p:nvPr/>
        </p:nvSpPr>
        <p:spPr>
          <a:xfrm>
            <a:off x="2045443"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1" name="Rectangle 10"/>
          <p:cNvSpPr/>
          <p:nvPr/>
        </p:nvSpPr>
        <p:spPr>
          <a:xfrm>
            <a:off x="2045443"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2" name="TextBox 11"/>
          <p:cNvSpPr txBox="1"/>
          <p:nvPr/>
        </p:nvSpPr>
        <p:spPr>
          <a:xfrm>
            <a:off x="2357842" y="3963160"/>
            <a:ext cx="1886607" cy="707886"/>
          </a:xfrm>
          <a:prstGeom prst="rect">
            <a:avLst/>
          </a:prstGeom>
          <a:noFill/>
        </p:spPr>
        <p:txBody>
          <a:bodyPr wrap="none" rtlCol="0">
            <a:spAutoFit/>
          </a:bodyPr>
          <a:lstStyle/>
          <a:p>
            <a:pPr defTabSz="914363"/>
            <a:r>
              <a:rPr lang="en-US" sz="2000" dirty="0">
                <a:solidFill>
                  <a:prstClr val="black"/>
                </a:solidFill>
              </a:rPr>
              <a:t>High </a:t>
            </a:r>
          </a:p>
          <a:p>
            <a:pPr defTabSz="914363"/>
            <a:r>
              <a:rPr lang="en-US" sz="2000" dirty="0">
                <a:solidFill>
                  <a:prstClr val="black"/>
                </a:solidFill>
              </a:rPr>
              <a:t>species diversity</a:t>
            </a:r>
          </a:p>
        </p:txBody>
      </p:sp>
      <p:sp>
        <p:nvSpPr>
          <p:cNvPr id="13" name="TextBox 12"/>
          <p:cNvSpPr txBox="1"/>
          <p:nvPr/>
        </p:nvSpPr>
        <p:spPr>
          <a:xfrm>
            <a:off x="2357842" y="4725160"/>
            <a:ext cx="1886607" cy="707886"/>
          </a:xfrm>
          <a:prstGeom prst="rect">
            <a:avLst/>
          </a:prstGeom>
          <a:noFill/>
        </p:spPr>
        <p:txBody>
          <a:bodyPr wrap="none" rtlCol="0">
            <a:spAutoFit/>
          </a:bodyPr>
          <a:lstStyle/>
          <a:p>
            <a:pPr defTabSz="914363"/>
            <a:r>
              <a:rPr lang="en-US" sz="2000" dirty="0">
                <a:solidFill>
                  <a:prstClr val="black"/>
                </a:solidFill>
              </a:rPr>
              <a:t>Low </a:t>
            </a:r>
          </a:p>
          <a:p>
            <a:pPr defTabSz="914363"/>
            <a:r>
              <a:rPr lang="en-US" sz="2000" dirty="0">
                <a:solidFill>
                  <a:prstClr val="black"/>
                </a:solidFill>
              </a:rPr>
              <a:t>species diversity</a:t>
            </a:r>
          </a:p>
        </p:txBody>
      </p:sp>
      <p:sp>
        <p:nvSpPr>
          <p:cNvPr id="2" name="TextBox 1"/>
          <p:cNvSpPr txBox="1"/>
          <p:nvPr/>
        </p:nvSpPr>
        <p:spPr>
          <a:xfrm>
            <a:off x="2662308" y="1359515"/>
            <a:ext cx="1451488" cy="584775"/>
          </a:xfrm>
          <a:prstGeom prst="rect">
            <a:avLst/>
          </a:prstGeom>
          <a:noFill/>
        </p:spPr>
        <p:txBody>
          <a:bodyPr wrap="none" rtlCol="0">
            <a:spAutoFit/>
          </a:bodyPr>
          <a:lstStyle/>
          <a:p>
            <a:r>
              <a:rPr lang="en-US" sz="3200" dirty="0"/>
              <a:t>Present</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480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Florida Plant Diversity:  Now &amp; 2050</a:t>
            </a:r>
          </a:p>
        </p:txBody>
      </p:sp>
      <p:pic>
        <p:nvPicPr>
          <p:cNvPr id="9" name="Picture 8" descr="FLallSpPresen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9" y="1467238"/>
            <a:ext cx="5010493" cy="5010493"/>
          </a:xfrm>
          <a:prstGeom prst="rect">
            <a:avLst/>
          </a:prstGeom>
        </p:spPr>
      </p:pic>
      <p:sp>
        <p:nvSpPr>
          <p:cNvPr id="10" name="Rectangle 9"/>
          <p:cNvSpPr/>
          <p:nvPr/>
        </p:nvSpPr>
        <p:spPr>
          <a:xfrm>
            <a:off x="2045443"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1" name="Rectangle 10"/>
          <p:cNvSpPr/>
          <p:nvPr/>
        </p:nvSpPr>
        <p:spPr>
          <a:xfrm>
            <a:off x="2045443"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2" name="TextBox 11"/>
          <p:cNvSpPr txBox="1"/>
          <p:nvPr/>
        </p:nvSpPr>
        <p:spPr>
          <a:xfrm>
            <a:off x="2357842" y="3963160"/>
            <a:ext cx="1886607" cy="707886"/>
          </a:xfrm>
          <a:prstGeom prst="rect">
            <a:avLst/>
          </a:prstGeom>
          <a:noFill/>
        </p:spPr>
        <p:txBody>
          <a:bodyPr wrap="none" rtlCol="0">
            <a:spAutoFit/>
          </a:bodyPr>
          <a:lstStyle/>
          <a:p>
            <a:pPr defTabSz="914363"/>
            <a:r>
              <a:rPr lang="en-US" sz="2000" dirty="0">
                <a:solidFill>
                  <a:prstClr val="black"/>
                </a:solidFill>
              </a:rPr>
              <a:t>High </a:t>
            </a:r>
          </a:p>
          <a:p>
            <a:pPr defTabSz="914363"/>
            <a:r>
              <a:rPr lang="en-US" sz="2000" dirty="0">
                <a:solidFill>
                  <a:prstClr val="black"/>
                </a:solidFill>
              </a:rPr>
              <a:t>species diversity</a:t>
            </a:r>
          </a:p>
        </p:txBody>
      </p:sp>
      <p:sp>
        <p:nvSpPr>
          <p:cNvPr id="13" name="TextBox 12"/>
          <p:cNvSpPr txBox="1"/>
          <p:nvPr/>
        </p:nvSpPr>
        <p:spPr>
          <a:xfrm>
            <a:off x="2357842" y="4725160"/>
            <a:ext cx="1886607" cy="707886"/>
          </a:xfrm>
          <a:prstGeom prst="rect">
            <a:avLst/>
          </a:prstGeom>
          <a:noFill/>
        </p:spPr>
        <p:txBody>
          <a:bodyPr wrap="none" rtlCol="0">
            <a:spAutoFit/>
          </a:bodyPr>
          <a:lstStyle/>
          <a:p>
            <a:pPr defTabSz="914363"/>
            <a:r>
              <a:rPr lang="en-US" sz="2000" dirty="0">
                <a:solidFill>
                  <a:prstClr val="black"/>
                </a:solidFill>
              </a:rPr>
              <a:t>Low </a:t>
            </a:r>
          </a:p>
          <a:p>
            <a:pPr defTabSz="914363"/>
            <a:r>
              <a:rPr lang="en-US" sz="2000" dirty="0">
                <a:solidFill>
                  <a:prstClr val="black"/>
                </a:solidFill>
              </a:rPr>
              <a:t>species diversity</a:t>
            </a:r>
          </a:p>
        </p:txBody>
      </p:sp>
      <p:sp>
        <p:nvSpPr>
          <p:cNvPr id="14" name="TextBox 13"/>
          <p:cNvSpPr txBox="1"/>
          <p:nvPr/>
        </p:nvSpPr>
        <p:spPr>
          <a:xfrm>
            <a:off x="6549282" y="6217350"/>
            <a:ext cx="3915842" cy="487954"/>
          </a:xfrm>
          <a:prstGeom prst="rect">
            <a:avLst/>
          </a:prstGeom>
          <a:noFill/>
        </p:spPr>
        <p:txBody>
          <a:bodyPr wrap="square" rtlCol="0">
            <a:spAutoFit/>
          </a:bodyPr>
          <a:lstStyle/>
          <a:p>
            <a:pPr defTabSz="914363"/>
            <a:r>
              <a:rPr lang="en-US" sz="2571" dirty="0">
                <a:solidFill>
                  <a:prstClr val="black"/>
                </a:solidFill>
              </a:rPr>
              <a:t># </a:t>
            </a:r>
            <a:r>
              <a:rPr lang="en-US" sz="2571" dirty="0" err="1">
                <a:solidFill>
                  <a:prstClr val="black"/>
                </a:solidFill>
              </a:rPr>
              <a:t>spp</a:t>
            </a:r>
            <a:r>
              <a:rPr lang="en-US" sz="2571" dirty="0">
                <a:solidFill>
                  <a:prstClr val="black"/>
                </a:solidFill>
              </a:rPr>
              <a:t> 2050 - #</a:t>
            </a:r>
            <a:r>
              <a:rPr lang="en-US" sz="2571" dirty="0" err="1">
                <a:solidFill>
                  <a:prstClr val="black"/>
                </a:solidFill>
              </a:rPr>
              <a:t>spp</a:t>
            </a:r>
            <a:r>
              <a:rPr lang="en-US" sz="2571" dirty="0">
                <a:solidFill>
                  <a:prstClr val="black"/>
                </a:solidFill>
              </a:rPr>
              <a:t> now</a:t>
            </a:r>
          </a:p>
        </p:txBody>
      </p:sp>
      <p:sp>
        <p:nvSpPr>
          <p:cNvPr id="15" name="Rectangle 14"/>
          <p:cNvSpPr/>
          <p:nvPr/>
        </p:nvSpPr>
        <p:spPr>
          <a:xfrm>
            <a:off x="6549282"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6" name="Rectangle 15"/>
          <p:cNvSpPr/>
          <p:nvPr/>
        </p:nvSpPr>
        <p:spPr>
          <a:xfrm>
            <a:off x="6549282"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7" name="TextBox 16"/>
          <p:cNvSpPr txBox="1"/>
          <p:nvPr/>
        </p:nvSpPr>
        <p:spPr>
          <a:xfrm>
            <a:off x="6777882" y="3963160"/>
            <a:ext cx="1886607" cy="707886"/>
          </a:xfrm>
          <a:prstGeom prst="rect">
            <a:avLst/>
          </a:prstGeom>
          <a:noFill/>
        </p:spPr>
        <p:txBody>
          <a:bodyPr wrap="none" rtlCol="0">
            <a:spAutoFit/>
          </a:bodyPr>
          <a:lstStyle/>
          <a:p>
            <a:pPr defTabSz="914363"/>
            <a:r>
              <a:rPr lang="en-US" sz="2000" dirty="0">
                <a:solidFill>
                  <a:prstClr val="black"/>
                </a:solidFill>
              </a:rPr>
              <a:t>Gain of </a:t>
            </a:r>
          </a:p>
          <a:p>
            <a:pPr defTabSz="914363"/>
            <a:r>
              <a:rPr lang="en-US" sz="2000" dirty="0">
                <a:solidFill>
                  <a:prstClr val="black"/>
                </a:solidFill>
              </a:rPr>
              <a:t>species diversity</a:t>
            </a:r>
          </a:p>
        </p:txBody>
      </p:sp>
      <p:sp>
        <p:nvSpPr>
          <p:cNvPr id="18" name="TextBox 17"/>
          <p:cNvSpPr txBox="1"/>
          <p:nvPr/>
        </p:nvSpPr>
        <p:spPr>
          <a:xfrm>
            <a:off x="6777882" y="4725160"/>
            <a:ext cx="1886607" cy="707886"/>
          </a:xfrm>
          <a:prstGeom prst="rect">
            <a:avLst/>
          </a:prstGeom>
          <a:noFill/>
        </p:spPr>
        <p:txBody>
          <a:bodyPr wrap="none" rtlCol="0">
            <a:spAutoFit/>
          </a:bodyPr>
          <a:lstStyle/>
          <a:p>
            <a:pPr defTabSz="914363"/>
            <a:r>
              <a:rPr lang="en-US" sz="2000" dirty="0">
                <a:solidFill>
                  <a:prstClr val="black"/>
                </a:solidFill>
              </a:rPr>
              <a:t>Loss of </a:t>
            </a:r>
          </a:p>
          <a:p>
            <a:pPr defTabSz="914363"/>
            <a:r>
              <a:rPr lang="en-US" sz="2000" dirty="0">
                <a:solidFill>
                  <a:prstClr val="black"/>
                </a:solidFill>
              </a:rPr>
              <a:t>species diversity</a:t>
            </a:r>
          </a:p>
        </p:txBody>
      </p:sp>
      <p:pic>
        <p:nvPicPr>
          <p:cNvPr id="19" name="Picture 18" descr="2050-presen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460" y="1441057"/>
            <a:ext cx="5003442" cy="5003442"/>
          </a:xfrm>
          <a:prstGeom prst="rect">
            <a:avLst/>
          </a:prstGeom>
        </p:spPr>
      </p:pic>
      <p:sp>
        <p:nvSpPr>
          <p:cNvPr id="2" name="TextBox 1"/>
          <p:cNvSpPr txBox="1"/>
          <p:nvPr/>
        </p:nvSpPr>
        <p:spPr>
          <a:xfrm>
            <a:off x="2662308" y="1359515"/>
            <a:ext cx="1451488" cy="584775"/>
          </a:xfrm>
          <a:prstGeom prst="rect">
            <a:avLst/>
          </a:prstGeom>
          <a:noFill/>
        </p:spPr>
        <p:txBody>
          <a:bodyPr wrap="none" rtlCol="0">
            <a:spAutoFit/>
          </a:bodyPr>
          <a:lstStyle/>
          <a:p>
            <a:r>
              <a:rPr lang="en-US" sz="3200" dirty="0"/>
              <a:t>Present</a:t>
            </a:r>
          </a:p>
        </p:txBody>
      </p:sp>
      <p:sp>
        <p:nvSpPr>
          <p:cNvPr id="20" name="TextBox 19"/>
          <p:cNvSpPr txBox="1"/>
          <p:nvPr/>
        </p:nvSpPr>
        <p:spPr>
          <a:xfrm>
            <a:off x="7719429" y="1359516"/>
            <a:ext cx="1115604" cy="584775"/>
          </a:xfrm>
          <a:prstGeom prst="rect">
            <a:avLst/>
          </a:prstGeom>
          <a:noFill/>
        </p:spPr>
        <p:txBody>
          <a:bodyPr wrap="square" rtlCol="0">
            <a:spAutoFit/>
          </a:bodyPr>
          <a:lstStyle/>
          <a:p>
            <a:r>
              <a:rPr lang="en-US" sz="3200" dirty="0"/>
              <a:t>2050</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300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Past Distribution:  Scrub Mint Clade (Naranjo 2020)</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ree, photo&#10;&#10;Description automatically generated">
            <a:extLst>
              <a:ext uri="{FF2B5EF4-FFF2-40B4-BE49-F238E27FC236}">
                <a16:creationId xmlns:a16="http://schemas.microsoft.com/office/drawing/2014/main" id="{C0A47873-FCE4-234B-A924-CFCDAA3EB2CB}"/>
              </a:ext>
            </a:extLst>
          </p:cNvPr>
          <p:cNvPicPr/>
          <p:nvPr/>
        </p:nvPicPr>
        <p:blipFill>
          <a:blip r:embed="rId3"/>
          <a:stretch>
            <a:fillRect/>
          </a:stretch>
        </p:blipFill>
        <p:spPr>
          <a:xfrm>
            <a:off x="1691300" y="1392776"/>
            <a:ext cx="8429093" cy="5188273"/>
          </a:xfrm>
          <a:prstGeom prst="rect">
            <a:avLst/>
          </a:prstGeom>
        </p:spPr>
      </p:pic>
    </p:spTree>
    <p:extLst>
      <p:ext uri="{BB962C8B-B14F-4D97-AF65-F5344CB8AC3E}">
        <p14:creationId xmlns:p14="http://schemas.microsoft.com/office/powerpoint/2010/main" val="4192477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5FF7E7-04FB-7044-87D7-CF615B368CB8}"/>
              </a:ext>
            </a:extLst>
          </p:cNvPr>
          <p:cNvSpPr txBox="1"/>
          <p:nvPr/>
        </p:nvSpPr>
        <p:spPr>
          <a:xfrm>
            <a:off x="770354" y="2623170"/>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3744689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Past Distribution</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A close up of a map&#10;&#10;Description automatically generated">
            <a:extLst>
              <a:ext uri="{FF2B5EF4-FFF2-40B4-BE49-F238E27FC236}">
                <a16:creationId xmlns:a16="http://schemas.microsoft.com/office/drawing/2014/main" id="{4D42D3F1-FA0C-494E-A109-981381F64EA6}"/>
              </a:ext>
            </a:extLst>
          </p:cNvPr>
          <p:cNvPicPr/>
          <p:nvPr/>
        </p:nvPicPr>
        <p:blipFill rotWithShape="1">
          <a:blip r:embed="rId3"/>
          <a:srcRect l="3905"/>
          <a:stretch/>
        </p:blipFill>
        <p:spPr>
          <a:xfrm>
            <a:off x="5758892" y="1570274"/>
            <a:ext cx="6433108" cy="4272587"/>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DE565881-909A-7B4E-9FBA-876E7F064E11}"/>
              </a:ext>
            </a:extLst>
          </p:cNvPr>
          <p:cNvPicPr/>
          <p:nvPr/>
        </p:nvPicPr>
        <p:blipFill rotWithShape="1">
          <a:blip r:embed="rId4" cstate="screen">
            <a:extLst>
              <a:ext uri="{28A0092B-C50C-407E-A947-70E740481C1C}">
                <a14:useLocalDpi xmlns:a14="http://schemas.microsoft.com/office/drawing/2010/main"/>
              </a:ext>
            </a:extLst>
          </a:blip>
          <a:srcRect l="6140"/>
          <a:stretch/>
        </p:blipFill>
        <p:spPr>
          <a:xfrm>
            <a:off x="340964" y="1570274"/>
            <a:ext cx="5191932" cy="3549252"/>
          </a:xfrm>
          <a:prstGeom prst="rect">
            <a:avLst/>
          </a:prstGeom>
        </p:spPr>
      </p:pic>
      <p:sp>
        <p:nvSpPr>
          <p:cNvPr id="3" name="TextBox 2">
            <a:extLst>
              <a:ext uri="{FF2B5EF4-FFF2-40B4-BE49-F238E27FC236}">
                <a16:creationId xmlns:a16="http://schemas.microsoft.com/office/drawing/2014/main" id="{36AFE305-A639-0149-B6ED-576D24866CC0}"/>
              </a:ext>
            </a:extLst>
          </p:cNvPr>
          <p:cNvSpPr txBox="1"/>
          <p:nvPr/>
        </p:nvSpPr>
        <p:spPr>
          <a:xfrm>
            <a:off x="632168" y="5269424"/>
            <a:ext cx="2165849" cy="954107"/>
          </a:xfrm>
          <a:prstGeom prst="rect">
            <a:avLst/>
          </a:prstGeom>
          <a:noFill/>
        </p:spPr>
        <p:txBody>
          <a:bodyPr wrap="none" rtlCol="0">
            <a:spAutoFit/>
          </a:bodyPr>
          <a:lstStyle/>
          <a:p>
            <a:r>
              <a:rPr lang="en-US" sz="2800" dirty="0" err="1"/>
              <a:t>PaleoClim</a:t>
            </a:r>
            <a:r>
              <a:rPr lang="en-US" sz="2800" dirty="0"/>
              <a:t>:</a:t>
            </a:r>
          </a:p>
          <a:p>
            <a:r>
              <a:rPr lang="en-US" sz="2800" dirty="0" err="1"/>
              <a:t>paleoclim.org</a:t>
            </a:r>
            <a:endParaRPr lang="en-US" sz="2800" dirty="0"/>
          </a:p>
        </p:txBody>
      </p:sp>
      <p:sp>
        <p:nvSpPr>
          <p:cNvPr id="4" name="TextBox 3">
            <a:extLst>
              <a:ext uri="{FF2B5EF4-FFF2-40B4-BE49-F238E27FC236}">
                <a16:creationId xmlns:a16="http://schemas.microsoft.com/office/drawing/2014/main" id="{C96F94B0-686E-BA40-B472-2FF99B6EA683}"/>
              </a:ext>
            </a:extLst>
          </p:cNvPr>
          <p:cNvSpPr txBox="1"/>
          <p:nvPr/>
        </p:nvSpPr>
        <p:spPr>
          <a:xfrm>
            <a:off x="10538848" y="6285087"/>
            <a:ext cx="1449499" cy="369332"/>
          </a:xfrm>
          <a:prstGeom prst="rect">
            <a:avLst/>
          </a:prstGeom>
          <a:noFill/>
        </p:spPr>
        <p:txBody>
          <a:bodyPr wrap="none" rtlCol="0">
            <a:spAutoFit/>
          </a:bodyPr>
          <a:lstStyle/>
          <a:p>
            <a:r>
              <a:rPr lang="en-US" dirty="0"/>
              <a:t>Naranjo 2020</a:t>
            </a:r>
          </a:p>
        </p:txBody>
      </p:sp>
      <p:pic>
        <p:nvPicPr>
          <p:cNvPr id="5" name="Picture 4">
            <a:extLst>
              <a:ext uri="{FF2B5EF4-FFF2-40B4-BE49-F238E27FC236}">
                <a16:creationId xmlns:a16="http://schemas.microsoft.com/office/drawing/2014/main" id="{3AB7B332-EDDB-264B-A7DB-B257C3759DDE}"/>
              </a:ext>
            </a:extLst>
          </p:cNvPr>
          <p:cNvPicPr>
            <a:picLocks noChangeAspect="1"/>
          </p:cNvPicPr>
          <p:nvPr/>
        </p:nvPicPr>
        <p:blipFill>
          <a:blip r:embed="rId5"/>
          <a:stretch>
            <a:fillRect/>
          </a:stretch>
        </p:blipFill>
        <p:spPr>
          <a:xfrm>
            <a:off x="3024013" y="5524511"/>
            <a:ext cx="4287864" cy="1078927"/>
          </a:xfrm>
          <a:prstGeom prst="rect">
            <a:avLst/>
          </a:prstGeom>
        </p:spPr>
      </p:pic>
    </p:spTree>
    <p:extLst>
      <p:ext uri="{BB962C8B-B14F-4D97-AF65-F5344CB8AC3E}">
        <p14:creationId xmlns:p14="http://schemas.microsoft.com/office/powerpoint/2010/main" val="2424585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Computing Phylogenetic Diversity</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865AAF38-5220-9148-B60F-32659EF9A3D5}"/>
              </a:ext>
            </a:extLst>
          </p:cNvPr>
          <p:cNvSpPr txBox="1">
            <a:spLocks/>
          </p:cNvSpPr>
          <p:nvPr/>
        </p:nvSpPr>
        <p:spPr>
          <a:xfrm>
            <a:off x="113250" y="1284288"/>
            <a:ext cx="10631956" cy="96413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dirty="0"/>
              <a:t>Phylogenetic Diversity:</a:t>
            </a:r>
          </a:p>
          <a:p>
            <a:r>
              <a:rPr lang="en-US" dirty="0"/>
              <a:t>	</a:t>
            </a:r>
            <a:r>
              <a:rPr lang="en-US" b="0" dirty="0"/>
              <a:t>How much of the Tree of Life is present 	in a geographic area? </a:t>
            </a:r>
          </a:p>
        </p:txBody>
      </p:sp>
      <p:pic>
        <p:nvPicPr>
          <p:cNvPr id="23" name="Picture 22">
            <a:extLst>
              <a:ext uri="{FF2B5EF4-FFF2-40B4-BE49-F238E27FC236}">
                <a16:creationId xmlns:a16="http://schemas.microsoft.com/office/drawing/2014/main" id="{8991952C-337A-B340-A621-2FE969EDC4ED}"/>
              </a:ext>
            </a:extLst>
          </p:cNvPr>
          <p:cNvPicPr>
            <a:picLocks noChangeAspect="1"/>
          </p:cNvPicPr>
          <p:nvPr/>
        </p:nvPicPr>
        <p:blipFill rotWithShape="1">
          <a:blip r:embed="rId3"/>
          <a:srcRect l="31092" t="24315" r="33500" b="11600"/>
          <a:stretch/>
        </p:blipFill>
        <p:spPr>
          <a:xfrm>
            <a:off x="8684668" y="2681160"/>
            <a:ext cx="3390497" cy="3451811"/>
          </a:xfrm>
          <a:prstGeom prst="rect">
            <a:avLst/>
          </a:prstGeom>
        </p:spPr>
      </p:pic>
      <p:pic>
        <p:nvPicPr>
          <p:cNvPr id="24" name="Picture 23" descr="PanhandlePointOnAlpha.pdf">
            <a:extLst>
              <a:ext uri="{FF2B5EF4-FFF2-40B4-BE49-F238E27FC236}">
                <a16:creationId xmlns:a16="http://schemas.microsoft.com/office/drawing/2014/main" id="{7A05A616-2F0B-4D43-A599-3823D23FC6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697" y="2248420"/>
            <a:ext cx="3697510" cy="3697510"/>
          </a:xfrm>
          <a:prstGeom prst="rect">
            <a:avLst/>
          </a:prstGeom>
        </p:spPr>
      </p:pic>
      <p:pic>
        <p:nvPicPr>
          <p:cNvPr id="25" name="Picture 24">
            <a:extLst>
              <a:ext uri="{FF2B5EF4-FFF2-40B4-BE49-F238E27FC236}">
                <a16:creationId xmlns:a16="http://schemas.microsoft.com/office/drawing/2014/main" id="{90DA45CC-C61F-2C4E-837D-AE4FC2B419D9}"/>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91221" y="2772384"/>
            <a:ext cx="2971623" cy="25072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2418A4C-2AAE-C44B-BDE7-AB3A8CBA4304}"/>
              </a:ext>
            </a:extLst>
          </p:cNvPr>
          <p:cNvSpPr txBox="1"/>
          <p:nvPr/>
        </p:nvSpPr>
        <p:spPr>
          <a:xfrm>
            <a:off x="3462813" y="2681160"/>
            <a:ext cx="2859348" cy="3046988"/>
          </a:xfrm>
          <a:prstGeom prst="rect">
            <a:avLst/>
          </a:prstGeom>
          <a:noFill/>
        </p:spPr>
        <p:txBody>
          <a:bodyPr wrap="square" rtlCol="0">
            <a:spAutoFit/>
          </a:bodyPr>
          <a:lstStyle/>
          <a:p>
            <a:r>
              <a:rPr lang="en-US" sz="3200" i="1" dirty="0"/>
              <a:t>Species A</a:t>
            </a:r>
          </a:p>
          <a:p>
            <a:r>
              <a:rPr lang="en-US" sz="3200" i="1" dirty="0"/>
              <a:t>Species B</a:t>
            </a:r>
          </a:p>
          <a:p>
            <a:r>
              <a:rPr lang="en-US" sz="3200" i="1" dirty="0"/>
              <a:t>Species C</a:t>
            </a:r>
          </a:p>
          <a:p>
            <a:r>
              <a:rPr lang="en-US" sz="3200" i="1" dirty="0"/>
              <a:t>Species D</a:t>
            </a:r>
          </a:p>
          <a:p>
            <a:r>
              <a:rPr lang="en-US" sz="3200" i="1" dirty="0"/>
              <a:t>Species E</a:t>
            </a:r>
          </a:p>
          <a:p>
            <a:r>
              <a:rPr lang="en-US" sz="3200" i="1" dirty="0"/>
              <a:t>…</a:t>
            </a:r>
          </a:p>
        </p:txBody>
      </p:sp>
    </p:spTree>
    <p:extLst>
      <p:ext uri="{BB962C8B-B14F-4D97-AF65-F5344CB8AC3E}">
        <p14:creationId xmlns:p14="http://schemas.microsoft.com/office/powerpoint/2010/main" val="1776651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Computing Phylogenetic Diversity</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865AAF38-5220-9148-B60F-32659EF9A3D5}"/>
              </a:ext>
            </a:extLst>
          </p:cNvPr>
          <p:cNvSpPr txBox="1">
            <a:spLocks/>
          </p:cNvSpPr>
          <p:nvPr/>
        </p:nvSpPr>
        <p:spPr>
          <a:xfrm>
            <a:off x="113250" y="1284288"/>
            <a:ext cx="10631956" cy="96413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dirty="0"/>
              <a:t>Phylogenetic Diversity:</a:t>
            </a:r>
          </a:p>
          <a:p>
            <a:r>
              <a:rPr lang="en-US" dirty="0"/>
              <a:t>	</a:t>
            </a:r>
            <a:r>
              <a:rPr lang="en-US" b="0" dirty="0"/>
              <a:t>How much of the Tree of Life is present 	in a geographic area? </a:t>
            </a:r>
          </a:p>
        </p:txBody>
      </p:sp>
      <p:pic>
        <p:nvPicPr>
          <p:cNvPr id="24" name="Picture 23" descr="PanhandlePointOnAlpha.pdf">
            <a:extLst>
              <a:ext uri="{FF2B5EF4-FFF2-40B4-BE49-F238E27FC236}">
                <a16:creationId xmlns:a16="http://schemas.microsoft.com/office/drawing/2014/main" id="{7A05A616-2F0B-4D43-A599-3823D23FC6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6597" y="1810677"/>
            <a:ext cx="5597808" cy="5597808"/>
          </a:xfrm>
          <a:prstGeom prst="rect">
            <a:avLst/>
          </a:prstGeom>
        </p:spPr>
      </p:pic>
    </p:spTree>
    <p:extLst>
      <p:ext uri="{BB962C8B-B14F-4D97-AF65-F5344CB8AC3E}">
        <p14:creationId xmlns:p14="http://schemas.microsoft.com/office/powerpoint/2010/main" val="4197651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1524000" y="1157288"/>
            <a:ext cx="9144000" cy="14287"/>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grpSp>
        <p:nvGrpSpPr>
          <p:cNvPr id="16" name="Group 15"/>
          <p:cNvGrpSpPr/>
          <p:nvPr/>
        </p:nvGrpSpPr>
        <p:grpSpPr>
          <a:xfrm>
            <a:off x="1524000" y="2172125"/>
            <a:ext cx="2625672" cy="1759791"/>
            <a:chOff x="1196578" y="1830586"/>
            <a:chExt cx="5585416" cy="3999055"/>
          </a:xfrm>
        </p:grpSpPr>
        <p:sp>
          <p:nvSpPr>
            <p:cNvPr id="17" name="Shape 544"/>
            <p:cNvSpPr/>
            <p:nvPr/>
          </p:nvSpPr>
          <p:spPr>
            <a:xfrm>
              <a:off x="3562945" y="2928938"/>
              <a:ext cx="3134320" cy="2339578"/>
            </a:xfrm>
            <a:prstGeom prst="roundRect">
              <a:avLst>
                <a:gd name="adj" fmla="val 5725"/>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18" name="Shape 54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19" name="Shape 54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0" name="Shape 547"/>
            <p:cNvSpPr/>
            <p:nvPr/>
          </p:nvSpPr>
          <p:spPr>
            <a:xfrm>
              <a:off x="2120533" y="2287450"/>
              <a:ext cx="1824330" cy="128298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A</a:t>
              </a:r>
            </a:p>
            <a:p>
              <a:pPr>
                <a:defRPr i="1"/>
              </a:pPr>
              <a:r>
                <a:rPr sz="1600" dirty="0"/>
                <a:t>2n</a:t>
              </a:r>
            </a:p>
          </p:txBody>
        </p:sp>
        <p:sp>
          <p:nvSpPr>
            <p:cNvPr id="21" name="Shape 548"/>
            <p:cNvSpPr/>
            <p:nvPr/>
          </p:nvSpPr>
          <p:spPr>
            <a:xfrm>
              <a:off x="4513690" y="4546660"/>
              <a:ext cx="1810690" cy="128298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B</a:t>
              </a:r>
            </a:p>
            <a:p>
              <a:pPr>
                <a:defRPr i="1"/>
              </a:pPr>
              <a:r>
                <a:rPr sz="1600"/>
                <a:t>2n</a:t>
              </a:r>
            </a:p>
          </p:txBody>
        </p:sp>
        <p:sp>
          <p:nvSpPr>
            <p:cNvPr id="22" name="Shape 54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3" name="Shape 550"/>
            <p:cNvSpPr/>
            <p:nvPr/>
          </p:nvSpPr>
          <p:spPr>
            <a:xfrm>
              <a:off x="4978124" y="2787512"/>
              <a:ext cx="1803870" cy="128298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C</a:t>
              </a:r>
            </a:p>
            <a:p>
              <a:pPr>
                <a:defRPr i="1"/>
              </a:pPr>
              <a:r>
                <a:rPr sz="1600"/>
                <a:t>4n</a:t>
              </a:r>
            </a:p>
          </p:txBody>
        </p:sp>
      </p:grpSp>
      <p:sp>
        <p:nvSpPr>
          <p:cNvPr id="24" name="TextBox 23"/>
          <p:cNvSpPr txBox="1"/>
          <p:nvPr/>
        </p:nvSpPr>
        <p:spPr>
          <a:xfrm>
            <a:off x="1444272" y="1611307"/>
            <a:ext cx="2613408" cy="461665"/>
          </a:xfrm>
          <a:prstGeom prst="rect">
            <a:avLst/>
          </a:prstGeom>
          <a:noFill/>
        </p:spPr>
        <p:txBody>
          <a:bodyPr wrap="none" rtlCol="0">
            <a:spAutoFit/>
          </a:bodyPr>
          <a:lstStyle/>
          <a:p>
            <a:r>
              <a:rPr lang="en-US" sz="2400"/>
              <a:t>Niche Intermediacy</a:t>
            </a:r>
          </a:p>
        </p:txBody>
      </p:sp>
      <p:sp>
        <p:nvSpPr>
          <p:cNvPr id="25" name="TextBox 24"/>
          <p:cNvSpPr txBox="1"/>
          <p:nvPr/>
        </p:nvSpPr>
        <p:spPr>
          <a:xfrm>
            <a:off x="1445427" y="4108595"/>
            <a:ext cx="2430922" cy="461665"/>
          </a:xfrm>
          <a:prstGeom prst="rect">
            <a:avLst/>
          </a:prstGeom>
          <a:noFill/>
        </p:spPr>
        <p:txBody>
          <a:bodyPr wrap="none" rtlCol="0">
            <a:spAutoFit/>
          </a:bodyPr>
          <a:lstStyle/>
          <a:p>
            <a:r>
              <a:rPr lang="en-US" sz="2400" dirty="0"/>
              <a:t>Niche Contraction</a:t>
            </a:r>
          </a:p>
        </p:txBody>
      </p:sp>
      <p:grpSp>
        <p:nvGrpSpPr>
          <p:cNvPr id="26" name="Group 25"/>
          <p:cNvGrpSpPr/>
          <p:nvPr/>
        </p:nvGrpSpPr>
        <p:grpSpPr>
          <a:xfrm>
            <a:off x="1592260" y="4631176"/>
            <a:ext cx="2511219" cy="1813294"/>
            <a:chOff x="1196578" y="1830586"/>
            <a:chExt cx="5270405" cy="3982641"/>
          </a:xfrm>
        </p:grpSpPr>
        <p:sp>
          <p:nvSpPr>
            <p:cNvPr id="27" name="Shape 534"/>
            <p:cNvSpPr/>
            <p:nvPr/>
          </p:nvSpPr>
          <p:spPr>
            <a:xfrm>
              <a:off x="4170164" y="3214687"/>
              <a:ext cx="1660922" cy="1384102"/>
            </a:xfrm>
            <a:prstGeom prst="roundRect">
              <a:avLst>
                <a:gd name="adj" fmla="val 9677"/>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8" name="Shape 53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9" name="Shape 53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0" name="Shape 537"/>
            <p:cNvSpPr/>
            <p:nvPr/>
          </p:nvSpPr>
          <p:spPr>
            <a:xfrm>
              <a:off x="2120533" y="2308935"/>
              <a:ext cx="1799897" cy="124001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A</a:t>
              </a:r>
            </a:p>
            <a:p>
              <a:pPr>
                <a:defRPr i="1"/>
              </a:pPr>
              <a:r>
                <a:rPr sz="1600" dirty="0"/>
                <a:t>2n</a:t>
              </a:r>
            </a:p>
          </p:txBody>
        </p:sp>
        <p:sp>
          <p:nvSpPr>
            <p:cNvPr id="31" name="Shape 538"/>
            <p:cNvSpPr/>
            <p:nvPr/>
          </p:nvSpPr>
          <p:spPr>
            <a:xfrm>
              <a:off x="4513689" y="4568145"/>
              <a:ext cx="1786440" cy="124001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B</a:t>
              </a:r>
            </a:p>
            <a:p>
              <a:pPr>
                <a:defRPr i="1"/>
              </a:pPr>
              <a:r>
                <a:rPr sz="1600" dirty="0"/>
                <a:t>2n</a:t>
              </a:r>
            </a:p>
          </p:txBody>
        </p:sp>
        <p:sp>
          <p:nvSpPr>
            <p:cNvPr id="32" name="Shape 53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3" name="Shape 540"/>
            <p:cNvSpPr/>
            <p:nvPr/>
          </p:nvSpPr>
          <p:spPr>
            <a:xfrm>
              <a:off x="4687271" y="2939232"/>
              <a:ext cx="1779712" cy="124001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C</a:t>
              </a:r>
            </a:p>
            <a:p>
              <a:pPr>
                <a:defRPr i="1"/>
              </a:pPr>
              <a:r>
                <a:rPr sz="1600" dirty="0"/>
                <a:t>4n</a:t>
              </a:r>
            </a:p>
          </p:txBody>
        </p:sp>
      </p:grpSp>
      <p:sp>
        <p:nvSpPr>
          <p:cNvPr id="34" name="TextBox 33"/>
          <p:cNvSpPr txBox="1"/>
          <p:nvPr/>
        </p:nvSpPr>
        <p:spPr>
          <a:xfrm>
            <a:off x="5961056" y="1628766"/>
            <a:ext cx="2238113" cy="461665"/>
          </a:xfrm>
          <a:prstGeom prst="rect">
            <a:avLst/>
          </a:prstGeom>
          <a:noFill/>
        </p:spPr>
        <p:txBody>
          <a:bodyPr wrap="none" rtlCol="0">
            <a:spAutoFit/>
          </a:bodyPr>
          <a:lstStyle/>
          <a:p>
            <a:r>
              <a:rPr lang="en-US" sz="2400" dirty="0"/>
              <a:t>Niche Expansion</a:t>
            </a:r>
          </a:p>
        </p:txBody>
      </p:sp>
      <p:grpSp>
        <p:nvGrpSpPr>
          <p:cNvPr id="35" name="Group 34"/>
          <p:cNvGrpSpPr/>
          <p:nvPr/>
        </p:nvGrpSpPr>
        <p:grpSpPr>
          <a:xfrm>
            <a:off x="6054375" y="2155629"/>
            <a:ext cx="3497286" cy="1812728"/>
            <a:chOff x="1196578" y="1830586"/>
            <a:chExt cx="7500938" cy="3982641"/>
          </a:xfrm>
        </p:grpSpPr>
        <p:sp>
          <p:nvSpPr>
            <p:cNvPr id="36" name="Shape 524"/>
            <p:cNvSpPr/>
            <p:nvPr/>
          </p:nvSpPr>
          <p:spPr>
            <a:xfrm>
              <a:off x="4268391" y="1830586"/>
              <a:ext cx="4429125" cy="3250406"/>
            </a:xfrm>
            <a:prstGeom prst="roundRect">
              <a:avLst>
                <a:gd name="adj" fmla="val 4121"/>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7" name="Shape 52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8" name="Shape 52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9" name="Shape 527"/>
            <p:cNvSpPr/>
            <p:nvPr/>
          </p:nvSpPr>
          <p:spPr>
            <a:xfrm>
              <a:off x="2120533" y="2308739"/>
              <a:ext cx="1839385" cy="12404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A</a:t>
              </a:r>
            </a:p>
            <a:p>
              <a:pPr>
                <a:defRPr i="1"/>
              </a:pPr>
              <a:r>
                <a:rPr sz="1600"/>
                <a:t>2n</a:t>
              </a:r>
            </a:p>
          </p:txBody>
        </p:sp>
        <p:sp>
          <p:nvSpPr>
            <p:cNvPr id="40" name="Shape 528"/>
            <p:cNvSpPr/>
            <p:nvPr/>
          </p:nvSpPr>
          <p:spPr>
            <a:xfrm>
              <a:off x="4513688" y="4567952"/>
              <a:ext cx="1825633" cy="12404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B</a:t>
              </a:r>
            </a:p>
            <a:p>
              <a:pPr>
                <a:defRPr i="1"/>
              </a:pPr>
              <a:r>
                <a:rPr sz="1600" dirty="0"/>
                <a:t>2n</a:t>
              </a:r>
            </a:p>
          </p:txBody>
        </p:sp>
        <p:sp>
          <p:nvSpPr>
            <p:cNvPr id="41" name="Shape 52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2" name="Shape 531"/>
            <p:cNvSpPr/>
            <p:nvPr/>
          </p:nvSpPr>
          <p:spPr>
            <a:xfrm>
              <a:off x="5969317" y="2505190"/>
              <a:ext cx="1818757" cy="12404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C</a:t>
              </a:r>
            </a:p>
            <a:p>
              <a:pPr>
                <a:defRPr i="1"/>
              </a:pPr>
              <a:r>
                <a:rPr sz="1600"/>
                <a:t>4n</a:t>
              </a:r>
            </a:p>
          </p:txBody>
        </p:sp>
      </p:grpSp>
      <p:sp>
        <p:nvSpPr>
          <p:cNvPr id="43" name="TextBox 42"/>
          <p:cNvSpPr txBox="1"/>
          <p:nvPr/>
        </p:nvSpPr>
        <p:spPr>
          <a:xfrm>
            <a:off x="5967986" y="4096536"/>
            <a:ext cx="1930785" cy="461665"/>
          </a:xfrm>
          <a:prstGeom prst="rect">
            <a:avLst/>
          </a:prstGeom>
          <a:noFill/>
        </p:spPr>
        <p:txBody>
          <a:bodyPr wrap="none" rtlCol="0">
            <a:spAutoFit/>
          </a:bodyPr>
          <a:lstStyle/>
          <a:p>
            <a:r>
              <a:rPr lang="en-US" sz="2400" dirty="0"/>
              <a:t>Niche Novelty</a:t>
            </a:r>
          </a:p>
        </p:txBody>
      </p:sp>
      <p:grpSp>
        <p:nvGrpSpPr>
          <p:cNvPr id="44" name="Group 43"/>
          <p:cNvGrpSpPr/>
          <p:nvPr/>
        </p:nvGrpSpPr>
        <p:grpSpPr>
          <a:xfrm>
            <a:off x="6054375" y="4602359"/>
            <a:ext cx="3325831" cy="1819328"/>
            <a:chOff x="1196578" y="1830586"/>
            <a:chExt cx="6893719" cy="3982641"/>
          </a:xfrm>
        </p:grpSpPr>
        <p:sp>
          <p:nvSpPr>
            <p:cNvPr id="45" name="Shape 554"/>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6" name="Shape 555"/>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7" name="Shape 556"/>
            <p:cNvSpPr/>
            <p:nvPr/>
          </p:nvSpPr>
          <p:spPr>
            <a:xfrm>
              <a:off x="2120533" y="2310991"/>
              <a:ext cx="1777631" cy="12359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dirty="0"/>
                <a:t>Species A</a:t>
              </a:r>
            </a:p>
            <a:p>
              <a:pPr>
                <a:defRPr i="1"/>
              </a:pPr>
              <a:r>
                <a:rPr sz="1600" dirty="0"/>
                <a:t>2n</a:t>
              </a:r>
            </a:p>
          </p:txBody>
        </p:sp>
        <p:sp>
          <p:nvSpPr>
            <p:cNvPr id="48" name="Shape 557"/>
            <p:cNvSpPr/>
            <p:nvPr/>
          </p:nvSpPr>
          <p:spPr>
            <a:xfrm>
              <a:off x="4513689" y="4570199"/>
              <a:ext cx="1764341" cy="12359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B</a:t>
              </a:r>
            </a:p>
            <a:p>
              <a:pPr>
                <a:defRPr i="1"/>
              </a:pPr>
              <a:r>
                <a:rPr sz="1600"/>
                <a:t>2n</a:t>
              </a:r>
            </a:p>
          </p:txBody>
        </p:sp>
        <p:sp>
          <p:nvSpPr>
            <p:cNvPr id="49" name="Shape 558"/>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50" name="Shape 559"/>
            <p:cNvSpPr/>
            <p:nvPr/>
          </p:nvSpPr>
          <p:spPr>
            <a:xfrm>
              <a:off x="5116711" y="1964531"/>
              <a:ext cx="2973586" cy="1643063"/>
            </a:xfrm>
            <a:prstGeom prst="roundRect">
              <a:avLst>
                <a:gd name="adj" fmla="val 8152"/>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51" name="Shape 560"/>
            <p:cNvSpPr/>
            <p:nvPr/>
          </p:nvSpPr>
          <p:spPr>
            <a:xfrm>
              <a:off x="5897881" y="2177044"/>
              <a:ext cx="1757695" cy="123590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600"/>
                <a:t>Species C</a:t>
              </a:r>
            </a:p>
            <a:p>
              <a:pPr>
                <a:defRPr i="1"/>
              </a:pPr>
              <a:r>
                <a:rPr sz="1600"/>
                <a:t>4n</a:t>
              </a:r>
            </a:p>
          </p:txBody>
        </p:sp>
      </p:grpSp>
      <p:sp>
        <p:nvSpPr>
          <p:cNvPr id="55" name="TextBox 54"/>
          <p:cNvSpPr txBox="1"/>
          <p:nvPr/>
        </p:nvSpPr>
        <p:spPr>
          <a:xfrm>
            <a:off x="8703642" y="6030490"/>
            <a:ext cx="3413392" cy="584775"/>
          </a:xfrm>
          <a:prstGeom prst="rect">
            <a:avLst/>
          </a:prstGeom>
          <a:noFill/>
        </p:spPr>
        <p:txBody>
          <a:bodyPr wrap="square" rtlCol="0">
            <a:spAutoFit/>
          </a:bodyPr>
          <a:lstStyle/>
          <a:p>
            <a:r>
              <a:rPr lang="en-US" sz="1600" dirty="0"/>
              <a:t>Marchant et al. 2016.</a:t>
            </a:r>
            <a:r>
              <a:rPr lang="fr-FR" sz="1600" i="1" dirty="0"/>
              <a:t> New </a:t>
            </a:r>
            <a:r>
              <a:rPr lang="fr-FR" sz="1600" i="1" dirty="0" err="1"/>
              <a:t>Phytologist</a:t>
            </a:r>
            <a:r>
              <a:rPr lang="fr-FR" sz="1600" dirty="0"/>
              <a:t>, 212: 708–718 </a:t>
            </a:r>
            <a:r>
              <a:rPr lang="fr-FR" sz="1600" dirty="0" err="1"/>
              <a:t>doi</a:t>
            </a:r>
            <a:r>
              <a:rPr lang="fr-FR" sz="1600" dirty="0"/>
              <a:t>: 10.1111/nph.14069</a:t>
            </a:r>
            <a:r>
              <a:rPr lang="en-US" sz="1600" dirty="0"/>
              <a:t> </a:t>
            </a:r>
          </a:p>
        </p:txBody>
      </p:sp>
      <p:cxnSp>
        <p:nvCxnSpPr>
          <p:cNvPr id="53" name="Straight Connector 52">
            <a:extLst>
              <a:ext uri="{FF2B5EF4-FFF2-40B4-BE49-F238E27FC236}">
                <a16:creationId xmlns:a16="http://schemas.microsoft.com/office/drawing/2014/main" id="{CFE2F00D-63F4-E241-BD3C-4D0D0403D5C4}"/>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2A57C45-0515-4740-8BD1-E65232DF34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98740" y="-46418"/>
            <a:ext cx="1693261" cy="1693261"/>
          </a:xfrm>
          <a:prstGeom prst="rect">
            <a:avLst/>
          </a:prstGeom>
        </p:spPr>
      </p:pic>
      <p:sp>
        <p:nvSpPr>
          <p:cNvPr id="57" name="Rectangle 56">
            <a:extLst>
              <a:ext uri="{FF2B5EF4-FFF2-40B4-BE49-F238E27FC236}">
                <a16:creationId xmlns:a16="http://schemas.microsoft.com/office/drawing/2014/main" id="{5BEEDA4D-201C-3848-8130-02000F37DE46}"/>
              </a:ext>
            </a:extLst>
          </p:cNvPr>
          <p:cNvSpPr/>
          <p:nvPr/>
        </p:nvSpPr>
        <p:spPr>
          <a:xfrm>
            <a:off x="10651685" y="1611307"/>
            <a:ext cx="1488036" cy="883575"/>
          </a:xfrm>
          <a:prstGeom prst="rect">
            <a:avLst/>
          </a:prstGeom>
        </p:spPr>
        <p:txBody>
          <a:bodyPr wrap="none">
            <a:spAutoFit/>
          </a:bodyPr>
          <a:lstStyle/>
          <a:p>
            <a:pPr algn="ctr"/>
            <a:r>
              <a:rPr lang="en-US" sz="2571" dirty="0"/>
              <a:t>Blaine </a:t>
            </a:r>
          </a:p>
          <a:p>
            <a:pPr algn="ctr"/>
            <a:r>
              <a:rPr lang="en-US" sz="2571" dirty="0"/>
              <a:t>Marchant</a:t>
            </a:r>
          </a:p>
        </p:txBody>
      </p:sp>
    </p:spTree>
    <p:extLst>
      <p:ext uri="{BB962C8B-B14F-4D97-AF65-F5344CB8AC3E}">
        <p14:creationId xmlns:p14="http://schemas.microsoft.com/office/powerpoint/2010/main" val="2239896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pasted-image.pdf"/>
          <p:cNvPicPr>
            <a:picLocks noChangeAspect="1"/>
          </p:cNvPicPr>
          <p:nvPr/>
        </p:nvPicPr>
        <p:blipFill>
          <a:blip r:embed="rId3"/>
          <a:stretch>
            <a:fillRect/>
          </a:stretch>
        </p:blipFill>
        <p:spPr>
          <a:xfrm>
            <a:off x="7519153" y="1491258"/>
            <a:ext cx="3158192" cy="2625328"/>
          </a:xfrm>
          <a:prstGeom prst="rect">
            <a:avLst/>
          </a:prstGeom>
          <a:ln w="12700">
            <a:miter lim="400000"/>
          </a:ln>
        </p:spPr>
      </p:pic>
      <p:pic>
        <p:nvPicPr>
          <p:cNvPr id="575" name="download (1).jpg"/>
          <p:cNvPicPr>
            <a:picLocks noChangeAspect="1"/>
          </p:cNvPicPr>
          <p:nvPr/>
        </p:nvPicPr>
        <p:blipFill>
          <a:blip r:embed="rId4"/>
          <a:stretch>
            <a:fillRect/>
          </a:stretch>
        </p:blipFill>
        <p:spPr>
          <a:xfrm>
            <a:off x="6256736" y="2728019"/>
            <a:ext cx="2705695" cy="1491258"/>
          </a:xfrm>
          <a:prstGeom prst="rect">
            <a:avLst/>
          </a:prstGeom>
          <a:ln w="12700">
            <a:miter lim="400000"/>
          </a:ln>
        </p:spPr>
      </p:pic>
      <p:pic>
        <p:nvPicPr>
          <p:cNvPr id="576" name="DSCN1197.jpg"/>
          <p:cNvPicPr>
            <a:picLocks noChangeAspect="1"/>
          </p:cNvPicPr>
          <p:nvPr/>
        </p:nvPicPr>
        <p:blipFill>
          <a:blip r:embed="rId5"/>
          <a:stretch>
            <a:fillRect/>
          </a:stretch>
        </p:blipFill>
        <p:spPr>
          <a:xfrm>
            <a:off x="1511323" y="5606212"/>
            <a:ext cx="2435109" cy="1823288"/>
          </a:xfrm>
          <a:prstGeom prst="rect">
            <a:avLst/>
          </a:prstGeom>
          <a:ln w="12700">
            <a:miter lim="400000"/>
          </a:ln>
        </p:spPr>
      </p:pic>
      <p:pic>
        <p:nvPicPr>
          <p:cNvPr id="577" name="download.jpg"/>
          <p:cNvPicPr>
            <a:picLocks noChangeAspect="1"/>
          </p:cNvPicPr>
          <p:nvPr/>
        </p:nvPicPr>
        <p:blipFill>
          <a:blip r:embed="rId6"/>
          <a:stretch>
            <a:fillRect/>
          </a:stretch>
        </p:blipFill>
        <p:spPr>
          <a:xfrm>
            <a:off x="4906349" y="-5723"/>
            <a:ext cx="1705763" cy="2130082"/>
          </a:xfrm>
          <a:prstGeom prst="rect">
            <a:avLst/>
          </a:prstGeom>
          <a:ln w="12700">
            <a:miter lim="400000"/>
          </a:ln>
        </p:spPr>
      </p:pic>
      <p:pic>
        <p:nvPicPr>
          <p:cNvPr id="578" name="pasted-image.pdf"/>
          <p:cNvPicPr>
            <a:picLocks noChangeAspect="1"/>
          </p:cNvPicPr>
          <p:nvPr/>
        </p:nvPicPr>
        <p:blipFill>
          <a:blip r:embed="rId7"/>
          <a:stretch>
            <a:fillRect/>
          </a:stretch>
        </p:blipFill>
        <p:spPr>
          <a:xfrm>
            <a:off x="1519536" y="1491258"/>
            <a:ext cx="3239211" cy="2625328"/>
          </a:xfrm>
          <a:prstGeom prst="rect">
            <a:avLst/>
          </a:prstGeom>
          <a:ln w="12700">
            <a:miter lim="400000"/>
          </a:ln>
        </p:spPr>
      </p:pic>
      <p:pic>
        <p:nvPicPr>
          <p:cNvPr id="579" name="pasted-image.pdf"/>
          <p:cNvPicPr>
            <a:picLocks noChangeAspect="1"/>
          </p:cNvPicPr>
          <p:nvPr/>
        </p:nvPicPr>
        <p:blipFill>
          <a:blip r:embed="rId8"/>
          <a:stretch>
            <a:fillRect/>
          </a:stretch>
        </p:blipFill>
        <p:spPr>
          <a:xfrm>
            <a:off x="4348533" y="4075921"/>
            <a:ext cx="3494936" cy="2804404"/>
          </a:xfrm>
          <a:prstGeom prst="rect">
            <a:avLst/>
          </a:prstGeom>
          <a:ln w="12700">
            <a:miter lim="400000"/>
          </a:ln>
        </p:spPr>
      </p:pic>
      <p:sp>
        <p:nvSpPr>
          <p:cNvPr id="580" name="Shape 580"/>
          <p:cNvSpPr/>
          <p:nvPr/>
        </p:nvSpPr>
        <p:spPr>
          <a:xfrm>
            <a:off x="1587696" y="4108965"/>
            <a:ext cx="1955665"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rhizophyllum</a:t>
            </a:r>
          </a:p>
          <a:p>
            <a:pPr>
              <a:defRPr sz="1800" b="1">
                <a:latin typeface="Helvetica"/>
                <a:ea typeface="Helvetica"/>
                <a:cs typeface="Helvetica"/>
                <a:sym typeface="Helvetica"/>
              </a:defRPr>
            </a:pPr>
            <a:r>
              <a:rPr sz="1266"/>
              <a:t>(2n)</a:t>
            </a:r>
          </a:p>
        </p:txBody>
      </p:sp>
      <p:sp>
        <p:nvSpPr>
          <p:cNvPr id="581" name="Shape 581"/>
          <p:cNvSpPr/>
          <p:nvPr/>
        </p:nvSpPr>
        <p:spPr>
          <a:xfrm>
            <a:off x="8626391" y="4108965"/>
            <a:ext cx="1776128"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montanum</a:t>
            </a:r>
          </a:p>
          <a:p>
            <a:pPr>
              <a:defRPr sz="1800" b="1">
                <a:latin typeface="Helvetica"/>
                <a:ea typeface="Helvetica"/>
                <a:cs typeface="Helvetica"/>
                <a:sym typeface="Helvetica"/>
              </a:defRPr>
            </a:pPr>
            <a:r>
              <a:rPr sz="1266"/>
              <a:t>(2n)</a:t>
            </a:r>
          </a:p>
        </p:txBody>
      </p:sp>
      <p:sp>
        <p:nvSpPr>
          <p:cNvPr id="582" name="Shape 582"/>
          <p:cNvSpPr/>
          <p:nvPr/>
        </p:nvSpPr>
        <p:spPr>
          <a:xfrm>
            <a:off x="7781131" y="5439489"/>
            <a:ext cx="1920399"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pinnatifidum</a:t>
            </a:r>
          </a:p>
          <a:p>
            <a:pPr>
              <a:defRPr sz="1800" b="1">
                <a:latin typeface="Helvetica"/>
                <a:ea typeface="Helvetica"/>
                <a:cs typeface="Helvetica"/>
                <a:sym typeface="Helvetica"/>
              </a:defRPr>
            </a:pPr>
            <a:r>
              <a:rPr sz="1266"/>
              <a:t>(4n)</a:t>
            </a:r>
          </a:p>
        </p:txBody>
      </p:sp>
      <p:sp>
        <p:nvSpPr>
          <p:cNvPr id="583" name="Shape 583"/>
          <p:cNvSpPr/>
          <p:nvPr/>
        </p:nvSpPr>
        <p:spPr>
          <a:xfrm rot="5400000">
            <a:off x="5625493" y="2982517"/>
            <a:ext cx="892969" cy="892969"/>
          </a:xfrm>
          <a:prstGeom prst="rightArrow">
            <a:avLst>
              <a:gd name="adj1" fmla="val 32000"/>
              <a:gd name="adj2" fmla="val 64000"/>
            </a:avLst>
          </a:prstGeom>
          <a:blipFill>
            <a:blip r:embed="rId9"/>
          </a:blipFill>
          <a:ln w="12700">
            <a:miter lim="400000"/>
          </a:ln>
          <a:effectLst>
            <a:outerShdw blurRad="50800" dist="127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584" name="Shape 584"/>
          <p:cNvSpPr/>
          <p:nvPr/>
        </p:nvSpPr>
        <p:spPr>
          <a:xfrm>
            <a:off x="5219096" y="3340183"/>
            <a:ext cx="892873"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latin typeface="Helvetica"/>
                <a:ea typeface="Helvetica"/>
                <a:cs typeface="Helvetica"/>
                <a:sym typeface="Helvetica"/>
              </a:defRPr>
            </a:lvl1pPr>
          </a:lstStyle>
          <a:p>
            <a:r>
              <a:rPr sz="1266"/>
              <a:t>Polyploidy</a:t>
            </a:r>
          </a:p>
        </p:txBody>
      </p:sp>
      <p:sp>
        <p:nvSpPr>
          <p:cNvPr id="585" name="Shape 585"/>
          <p:cNvSpPr/>
          <p:nvPr/>
        </p:nvSpPr>
        <p:spPr>
          <a:xfrm>
            <a:off x="5875348" y="2242778"/>
            <a:ext cx="387928" cy="721416"/>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6000" b="1">
                <a:latin typeface="Helvetica"/>
                <a:ea typeface="Helvetica"/>
                <a:cs typeface="Helvetica"/>
                <a:sym typeface="Helvetica"/>
              </a:defRPr>
            </a:lvl1pPr>
          </a:lstStyle>
          <a:p>
            <a:r>
              <a:rPr sz="4219"/>
              <a:t>+</a:t>
            </a:r>
          </a:p>
        </p:txBody>
      </p:sp>
      <p:pic>
        <p:nvPicPr>
          <p:cNvPr id="586" name="pasted-image.pdf"/>
          <p:cNvPicPr>
            <a:picLocks noChangeAspect="1"/>
          </p:cNvPicPr>
          <p:nvPr/>
        </p:nvPicPr>
        <p:blipFill>
          <a:blip r:embed="rId10"/>
          <a:stretch>
            <a:fillRect/>
          </a:stretch>
        </p:blipFill>
        <p:spPr>
          <a:xfrm>
            <a:off x="1501676" y="-22324"/>
            <a:ext cx="2339578" cy="2080617"/>
          </a:xfrm>
          <a:prstGeom prst="rect">
            <a:avLst/>
          </a:prstGeom>
          <a:ln w="12700">
            <a:miter lim="400000"/>
          </a:ln>
        </p:spPr>
      </p:pic>
      <p:pic>
        <p:nvPicPr>
          <p:cNvPr id="587" name="pasted-image.pdf"/>
          <p:cNvPicPr>
            <a:picLocks noChangeAspect="1"/>
          </p:cNvPicPr>
          <p:nvPr/>
        </p:nvPicPr>
        <p:blipFill>
          <a:blip r:embed="rId11"/>
          <a:stretch>
            <a:fillRect/>
          </a:stretch>
        </p:blipFill>
        <p:spPr>
          <a:xfrm>
            <a:off x="4454147" y="2065692"/>
            <a:ext cx="2699270" cy="2238419"/>
          </a:xfrm>
          <a:prstGeom prst="rect">
            <a:avLst/>
          </a:prstGeom>
          <a:ln w="12700">
            <a:miter lim="400000"/>
          </a:ln>
        </p:spPr>
      </p:pic>
      <p:pic>
        <p:nvPicPr>
          <p:cNvPr id="588" name="pasted-image.pdf"/>
          <p:cNvPicPr>
            <a:picLocks noChangeAspect="1"/>
          </p:cNvPicPr>
          <p:nvPr/>
        </p:nvPicPr>
        <p:blipFill>
          <a:blip r:embed="rId12"/>
          <a:stretch>
            <a:fillRect/>
          </a:stretch>
        </p:blipFill>
        <p:spPr>
          <a:xfrm>
            <a:off x="1501676" y="3444202"/>
            <a:ext cx="2856490" cy="2625329"/>
          </a:xfrm>
          <a:prstGeom prst="rect">
            <a:avLst/>
          </a:prstGeom>
          <a:ln w="12700">
            <a:miter lim="400000"/>
          </a:ln>
        </p:spPr>
      </p:pic>
      <p:pic>
        <p:nvPicPr>
          <p:cNvPr id="589" name="pasted-image.pdf"/>
          <p:cNvPicPr>
            <a:picLocks noChangeAspect="1"/>
          </p:cNvPicPr>
          <p:nvPr/>
        </p:nvPicPr>
        <p:blipFill>
          <a:blip r:embed="rId13"/>
          <a:stretch>
            <a:fillRect/>
          </a:stretch>
        </p:blipFill>
        <p:spPr>
          <a:xfrm>
            <a:off x="3685829" y="-100742"/>
            <a:ext cx="1517202" cy="2502829"/>
          </a:xfrm>
          <a:prstGeom prst="rect">
            <a:avLst/>
          </a:prstGeom>
          <a:ln w="12700">
            <a:miter lim="400000"/>
          </a:ln>
        </p:spPr>
      </p:pic>
      <p:pic>
        <p:nvPicPr>
          <p:cNvPr id="590" name="pasted-image.pdf"/>
          <p:cNvPicPr>
            <a:picLocks noChangeAspect="1"/>
          </p:cNvPicPr>
          <p:nvPr/>
        </p:nvPicPr>
        <p:blipFill>
          <a:blip r:embed="rId14"/>
          <a:stretch>
            <a:fillRect/>
          </a:stretch>
        </p:blipFill>
        <p:spPr>
          <a:xfrm>
            <a:off x="7536560" y="3947622"/>
            <a:ext cx="3159099" cy="2972048"/>
          </a:xfrm>
          <a:prstGeom prst="rect">
            <a:avLst/>
          </a:prstGeom>
          <a:ln w="12700">
            <a:miter lim="400000"/>
          </a:ln>
        </p:spPr>
      </p:pic>
      <p:pic>
        <p:nvPicPr>
          <p:cNvPr id="591" name="pasted-image.pdf"/>
          <p:cNvPicPr>
            <a:picLocks noChangeAspect="1"/>
          </p:cNvPicPr>
          <p:nvPr/>
        </p:nvPicPr>
        <p:blipFill>
          <a:blip r:embed="rId15"/>
          <a:stretch>
            <a:fillRect/>
          </a:stretch>
        </p:blipFill>
        <p:spPr>
          <a:xfrm>
            <a:off x="7189888" y="-131845"/>
            <a:ext cx="3494936" cy="2029887"/>
          </a:xfrm>
          <a:prstGeom prst="rect">
            <a:avLst/>
          </a:prstGeom>
          <a:ln w="12700">
            <a:miter lim="400000"/>
          </a:ln>
        </p:spPr>
      </p:pic>
      <p:pic>
        <p:nvPicPr>
          <p:cNvPr id="592" name="pasted-image.pdf"/>
          <p:cNvPicPr>
            <a:picLocks noChangeAspect="1"/>
          </p:cNvPicPr>
          <p:nvPr/>
        </p:nvPicPr>
        <p:blipFill>
          <a:blip r:embed="rId16"/>
          <a:stretch>
            <a:fillRect/>
          </a:stretch>
        </p:blipFill>
        <p:spPr>
          <a:xfrm>
            <a:off x="6198691" y="-58043"/>
            <a:ext cx="1605634" cy="3223617"/>
          </a:xfrm>
          <a:prstGeom prst="rect">
            <a:avLst/>
          </a:prstGeom>
          <a:ln w="12700">
            <a:miter lim="400000"/>
          </a:ln>
        </p:spPr>
      </p:pic>
      <p:pic>
        <p:nvPicPr>
          <p:cNvPr id="593" name="pasted-image.pdf"/>
          <p:cNvPicPr>
            <a:picLocks noChangeAspect="1"/>
          </p:cNvPicPr>
          <p:nvPr/>
        </p:nvPicPr>
        <p:blipFill>
          <a:blip r:embed="rId17"/>
          <a:stretch>
            <a:fillRect/>
          </a:stretch>
        </p:blipFill>
        <p:spPr>
          <a:xfrm>
            <a:off x="3635872" y="4857751"/>
            <a:ext cx="1357313" cy="2018109"/>
          </a:xfrm>
          <a:prstGeom prst="rect">
            <a:avLst/>
          </a:prstGeom>
          <a:ln w="12700">
            <a:miter lim="400000"/>
          </a:ln>
        </p:spPr>
      </p:pic>
    </p:spTree>
    <p:extLst>
      <p:ext uri="{BB962C8B-B14F-4D97-AF65-F5344CB8AC3E}">
        <p14:creationId xmlns:p14="http://schemas.microsoft.com/office/powerpoint/2010/main" val="117883336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86"/>
          <p:cNvSpPr/>
          <p:nvPr/>
        </p:nvSpPr>
        <p:spPr>
          <a:xfrm>
            <a:off x="1655633" y="1341439"/>
            <a:ext cx="4980245" cy="995465"/>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defRPr b="1">
                <a:latin typeface="Helvetica"/>
                <a:ea typeface="Helvetica"/>
                <a:cs typeface="Helvetica"/>
                <a:sym typeface="Helvetica"/>
              </a:defRPr>
            </a:pPr>
            <a:r>
              <a:rPr sz="2000" dirty="0"/>
              <a:t>Niche Intermediacy </a:t>
            </a:r>
          </a:p>
          <a:p>
            <a:r>
              <a:rPr sz="2000" dirty="0"/>
              <a:t>Breadth: Parent &lt; Polyploid &lt; Parent</a:t>
            </a:r>
          </a:p>
          <a:p>
            <a:r>
              <a:rPr sz="2000" dirty="0"/>
              <a:t>Overlap: Polyploid &gt; 0.3 </a:t>
            </a:r>
          </a:p>
        </p:txBody>
      </p:sp>
      <p:pic>
        <p:nvPicPr>
          <p:cNvPr id="7" name="pasted-image.png"/>
          <p:cNvPicPr>
            <a:picLocks noChangeAspect="1"/>
          </p:cNvPicPr>
          <p:nvPr/>
        </p:nvPicPr>
        <p:blipFill>
          <a:blip r:embed="rId3"/>
          <a:stretch>
            <a:fillRect/>
          </a:stretch>
        </p:blipFill>
        <p:spPr>
          <a:xfrm>
            <a:off x="1655633" y="2336904"/>
            <a:ext cx="6497767" cy="4495493"/>
          </a:xfrm>
          <a:prstGeom prst="rect">
            <a:avLst/>
          </a:prstGeom>
          <a:ln w="12700">
            <a:miter lim="400000"/>
          </a:ln>
        </p:spPr>
      </p:pic>
      <p:sp>
        <p:nvSpPr>
          <p:cNvPr id="2" name="Rectangle 1"/>
          <p:cNvSpPr/>
          <p:nvPr/>
        </p:nvSpPr>
        <p:spPr>
          <a:xfrm>
            <a:off x="8153400" y="4740896"/>
            <a:ext cx="2514600" cy="646331"/>
          </a:xfrm>
          <a:prstGeom prst="rect">
            <a:avLst/>
          </a:prstGeom>
        </p:spPr>
        <p:txBody>
          <a:bodyPr wrap="square">
            <a:spAutoFit/>
          </a:bodyPr>
          <a:lstStyle/>
          <a:p>
            <a:r>
              <a:rPr lang="en-US" sz="1200" dirty="0" err="1">
                <a:solidFill>
                  <a:srgbClr val="000000"/>
                </a:solidFill>
              </a:rPr>
              <a:t>Nickrent</a:t>
            </a:r>
            <a:r>
              <a:rPr lang="en-US" sz="1200" dirty="0">
                <a:solidFill>
                  <a:srgbClr val="000000"/>
                </a:solidFill>
              </a:rPr>
              <a:t>, D.L. et al. 2006 onwards. </a:t>
            </a:r>
            <a:r>
              <a:rPr lang="en-US" sz="1200" i="1" dirty="0" err="1">
                <a:solidFill>
                  <a:srgbClr val="000000"/>
                </a:solidFill>
              </a:rPr>
              <a:t>PhytoImages</a:t>
            </a:r>
            <a:r>
              <a:rPr lang="en-US" sz="1200" dirty="0">
                <a:solidFill>
                  <a:srgbClr val="000000"/>
                </a:solidFill>
              </a:rPr>
              <a:t>. </a:t>
            </a:r>
          </a:p>
          <a:p>
            <a:r>
              <a:rPr lang="en-US" sz="1200" dirty="0">
                <a:solidFill>
                  <a:srgbClr val="000000"/>
                </a:solidFill>
              </a:rPr>
              <a:t>http://</a:t>
            </a:r>
            <a:r>
              <a:rPr lang="en-US" sz="1200" dirty="0" err="1">
                <a:solidFill>
                  <a:srgbClr val="000000"/>
                </a:solidFill>
              </a:rPr>
              <a:t>www.phytoimages.siu.edu</a:t>
            </a:r>
            <a:endParaRPr lang="en-US" sz="1200" dirty="0"/>
          </a:p>
        </p:txBody>
      </p:sp>
      <p:pic>
        <p:nvPicPr>
          <p:cNvPr id="3" name="Picture 2"/>
          <p:cNvPicPr>
            <a:picLocks noChangeAspect="1"/>
          </p:cNvPicPr>
          <p:nvPr/>
        </p:nvPicPr>
        <p:blipFill>
          <a:blip r:embed="rId4"/>
          <a:stretch>
            <a:fillRect/>
          </a:stretch>
        </p:blipFill>
        <p:spPr>
          <a:xfrm>
            <a:off x="8185724" y="2633537"/>
            <a:ext cx="2503901" cy="1675527"/>
          </a:xfrm>
          <a:prstGeom prst="rect">
            <a:avLst/>
          </a:prstGeom>
        </p:spPr>
      </p:pic>
      <p:sp>
        <p:nvSpPr>
          <p:cNvPr id="16" name="TextBox 15"/>
          <p:cNvSpPr txBox="1"/>
          <p:nvPr/>
        </p:nvSpPr>
        <p:spPr>
          <a:xfrm>
            <a:off x="8382001" y="4319697"/>
            <a:ext cx="2311338" cy="487954"/>
          </a:xfrm>
          <a:prstGeom prst="rect">
            <a:avLst/>
          </a:prstGeom>
          <a:noFill/>
        </p:spPr>
        <p:txBody>
          <a:bodyPr wrap="none" rtlCol="0">
            <a:spAutoFit/>
          </a:bodyPr>
          <a:lstStyle/>
          <a:p>
            <a:r>
              <a:rPr lang="en-US" sz="2571" i="1" dirty="0" err="1"/>
              <a:t>Dryopteris</a:t>
            </a:r>
            <a:r>
              <a:rPr lang="en-US" sz="2571" i="1" dirty="0"/>
              <a:t> </a:t>
            </a:r>
            <a:r>
              <a:rPr lang="en-US" sz="2571" i="1" dirty="0" err="1"/>
              <a:t>celsa</a:t>
            </a:r>
            <a:endParaRPr lang="en-US" sz="2571" i="1" dirty="0"/>
          </a:p>
        </p:txBody>
      </p:sp>
      <p:cxnSp>
        <p:nvCxnSpPr>
          <p:cNvPr id="14" name="Straight Connector 13">
            <a:extLst>
              <a:ext uri="{FF2B5EF4-FFF2-40B4-BE49-F238E27FC236}">
                <a16:creationId xmlns:a16="http://schemas.microsoft.com/office/drawing/2014/main" id="{5232E9BB-ED35-F34E-9E3A-CE74DA98E99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B685E83D-6D5B-E24B-B873-9237C249E30A}"/>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pic>
        <p:nvPicPr>
          <p:cNvPr id="19" name="Picture 18">
            <a:extLst>
              <a:ext uri="{FF2B5EF4-FFF2-40B4-BE49-F238E27FC236}">
                <a16:creationId xmlns:a16="http://schemas.microsoft.com/office/drawing/2014/main" id="{E609B2B7-9612-634D-8ABA-D54078F11C7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8740" y="-46418"/>
            <a:ext cx="1693261" cy="1693261"/>
          </a:xfrm>
          <a:prstGeom prst="rect">
            <a:avLst/>
          </a:prstGeom>
        </p:spPr>
      </p:pic>
      <p:sp>
        <p:nvSpPr>
          <p:cNvPr id="20" name="Rectangle 19">
            <a:extLst>
              <a:ext uri="{FF2B5EF4-FFF2-40B4-BE49-F238E27FC236}">
                <a16:creationId xmlns:a16="http://schemas.microsoft.com/office/drawing/2014/main" id="{958BC3B9-7CC0-0743-8DD9-BDED0B4E695C}"/>
              </a:ext>
            </a:extLst>
          </p:cNvPr>
          <p:cNvSpPr/>
          <p:nvPr/>
        </p:nvSpPr>
        <p:spPr>
          <a:xfrm>
            <a:off x="10647074" y="1655293"/>
            <a:ext cx="1199624" cy="707886"/>
          </a:xfrm>
          <a:prstGeom prst="rect">
            <a:avLst/>
          </a:prstGeom>
        </p:spPr>
        <p:txBody>
          <a:bodyPr wrap="none">
            <a:spAutoFit/>
          </a:bodyPr>
          <a:lstStyle/>
          <a:p>
            <a:pPr algn="ctr"/>
            <a:r>
              <a:rPr lang="en-US" sz="2000" dirty="0"/>
              <a:t>Blaine </a:t>
            </a:r>
          </a:p>
          <a:p>
            <a:pPr algn="ctr"/>
            <a:r>
              <a:rPr lang="en-US" sz="2000" dirty="0"/>
              <a:t>Marchant</a:t>
            </a:r>
          </a:p>
        </p:txBody>
      </p:sp>
      <p:sp>
        <p:nvSpPr>
          <p:cNvPr id="21" name="TextBox 20">
            <a:extLst>
              <a:ext uri="{FF2B5EF4-FFF2-40B4-BE49-F238E27FC236}">
                <a16:creationId xmlns:a16="http://schemas.microsoft.com/office/drawing/2014/main" id="{1DD48FC2-D02A-1E4A-BBE6-76539948AE8B}"/>
              </a:ext>
            </a:extLst>
          </p:cNvPr>
          <p:cNvSpPr txBox="1"/>
          <p:nvPr/>
        </p:nvSpPr>
        <p:spPr>
          <a:xfrm>
            <a:off x="9907497" y="6418432"/>
            <a:ext cx="3413392" cy="348878"/>
          </a:xfrm>
          <a:prstGeom prst="rect">
            <a:avLst/>
          </a:prstGeom>
          <a:noFill/>
        </p:spPr>
        <p:txBody>
          <a:bodyPr wrap="square" rtlCol="0">
            <a:spAutoFit/>
          </a:bodyPr>
          <a:lstStyle/>
          <a:p>
            <a:r>
              <a:rPr lang="en-US" sz="1667" dirty="0"/>
              <a:t>Marchant et al. 2016</a:t>
            </a:r>
          </a:p>
        </p:txBody>
      </p:sp>
    </p:spTree>
    <p:extLst>
      <p:ext uri="{BB962C8B-B14F-4D97-AF65-F5344CB8AC3E}">
        <p14:creationId xmlns:p14="http://schemas.microsoft.com/office/powerpoint/2010/main" val="20840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7139" y="1550443"/>
            <a:ext cx="7886700" cy="4351338"/>
          </a:xfrm>
        </p:spPr>
        <p:txBody>
          <a:bodyPr>
            <a:normAutofit/>
          </a:bodyPr>
          <a:lstStyle/>
          <a:p>
            <a:pPr marL="0" indent="0">
              <a:buNone/>
            </a:pPr>
            <a:r>
              <a:rPr lang="en-US" sz="3000" dirty="0"/>
              <a:t>13 allopolyploids &amp; parents</a:t>
            </a:r>
          </a:p>
          <a:p>
            <a:r>
              <a:rPr lang="en-US" sz="3000" dirty="0"/>
              <a:t>Niche intermediacy:	8</a:t>
            </a:r>
          </a:p>
          <a:p>
            <a:r>
              <a:rPr lang="en-US" sz="3000" dirty="0"/>
              <a:t>Niche contraction:	2</a:t>
            </a:r>
          </a:p>
          <a:p>
            <a:r>
              <a:rPr lang="en-US" sz="3000" dirty="0"/>
              <a:t>Niche expansion:	2</a:t>
            </a:r>
          </a:p>
          <a:p>
            <a:r>
              <a:rPr lang="en-US" sz="3000" dirty="0"/>
              <a:t>Niche novelty:		1</a:t>
            </a:r>
          </a:p>
          <a:p>
            <a:endParaRPr lang="en-US" sz="3000" dirty="0"/>
          </a:p>
          <a:p>
            <a:r>
              <a:rPr lang="en-US" sz="3000" dirty="0"/>
              <a:t>More cases are needed!</a:t>
            </a:r>
          </a:p>
        </p:txBody>
      </p:sp>
      <p:grpSp>
        <p:nvGrpSpPr>
          <p:cNvPr id="34" name="Group 33"/>
          <p:cNvGrpSpPr/>
          <p:nvPr/>
        </p:nvGrpSpPr>
        <p:grpSpPr>
          <a:xfrm>
            <a:off x="6254147" y="2861761"/>
            <a:ext cx="4263221" cy="3245756"/>
            <a:chOff x="4730146" y="2861761"/>
            <a:chExt cx="4263221" cy="3245756"/>
          </a:xfrm>
        </p:grpSpPr>
        <p:grpSp>
          <p:nvGrpSpPr>
            <p:cNvPr id="3" name="Group 2"/>
            <p:cNvGrpSpPr/>
            <p:nvPr/>
          </p:nvGrpSpPr>
          <p:grpSpPr>
            <a:xfrm>
              <a:off x="4730146" y="2861761"/>
              <a:ext cx="4263221" cy="3245756"/>
              <a:chOff x="-22324" y="-22324"/>
              <a:chExt cx="9193982" cy="6902648"/>
            </a:xfrm>
          </p:grpSpPr>
          <p:pic>
            <p:nvPicPr>
              <p:cNvPr id="11" name="pasted-image.pdf"/>
              <p:cNvPicPr>
                <a:picLocks noChangeAspect="1"/>
              </p:cNvPicPr>
              <p:nvPr/>
            </p:nvPicPr>
            <p:blipFill>
              <a:blip r:embed="rId3"/>
              <a:stretch>
                <a:fillRect/>
              </a:stretch>
            </p:blipFill>
            <p:spPr>
              <a:xfrm>
                <a:off x="5995153" y="1491258"/>
                <a:ext cx="3158192" cy="2625328"/>
              </a:xfrm>
              <a:prstGeom prst="rect">
                <a:avLst/>
              </a:prstGeom>
              <a:ln w="12700">
                <a:miter lim="400000"/>
              </a:ln>
            </p:spPr>
          </p:pic>
          <p:pic>
            <p:nvPicPr>
              <p:cNvPr id="12" name="download (1).jpg"/>
              <p:cNvPicPr>
                <a:picLocks noChangeAspect="1"/>
              </p:cNvPicPr>
              <p:nvPr/>
            </p:nvPicPr>
            <p:blipFill>
              <a:blip r:embed="rId4"/>
              <a:stretch>
                <a:fillRect/>
              </a:stretch>
            </p:blipFill>
            <p:spPr>
              <a:xfrm>
                <a:off x="4732735" y="2728019"/>
                <a:ext cx="2705695" cy="1491258"/>
              </a:xfrm>
              <a:prstGeom prst="rect">
                <a:avLst/>
              </a:prstGeom>
              <a:ln w="12700">
                <a:miter lim="400000"/>
              </a:ln>
            </p:spPr>
          </p:pic>
          <p:pic>
            <p:nvPicPr>
              <p:cNvPr id="14" name="download.jpg"/>
              <p:cNvPicPr>
                <a:picLocks noChangeAspect="1"/>
              </p:cNvPicPr>
              <p:nvPr/>
            </p:nvPicPr>
            <p:blipFill>
              <a:blip r:embed="rId5"/>
              <a:stretch>
                <a:fillRect/>
              </a:stretch>
            </p:blipFill>
            <p:spPr>
              <a:xfrm>
                <a:off x="3382348" y="-5723"/>
                <a:ext cx="1705763" cy="2130082"/>
              </a:xfrm>
              <a:prstGeom prst="rect">
                <a:avLst/>
              </a:prstGeom>
              <a:ln w="12700">
                <a:miter lim="400000"/>
              </a:ln>
            </p:spPr>
          </p:pic>
          <p:pic>
            <p:nvPicPr>
              <p:cNvPr id="15" name="pasted-image.pdf"/>
              <p:cNvPicPr>
                <a:picLocks noChangeAspect="1"/>
              </p:cNvPicPr>
              <p:nvPr/>
            </p:nvPicPr>
            <p:blipFill>
              <a:blip r:embed="rId6"/>
              <a:stretch>
                <a:fillRect/>
              </a:stretch>
            </p:blipFill>
            <p:spPr>
              <a:xfrm>
                <a:off x="-4465" y="1491258"/>
                <a:ext cx="3239211" cy="2625328"/>
              </a:xfrm>
              <a:prstGeom prst="rect">
                <a:avLst/>
              </a:prstGeom>
              <a:ln w="12700">
                <a:miter lim="400000"/>
              </a:ln>
            </p:spPr>
          </p:pic>
          <p:pic>
            <p:nvPicPr>
              <p:cNvPr id="16" name="pasted-image.pdf"/>
              <p:cNvPicPr>
                <a:picLocks noChangeAspect="1"/>
              </p:cNvPicPr>
              <p:nvPr/>
            </p:nvPicPr>
            <p:blipFill>
              <a:blip r:embed="rId7"/>
              <a:stretch>
                <a:fillRect/>
              </a:stretch>
            </p:blipFill>
            <p:spPr>
              <a:xfrm>
                <a:off x="2824532" y="4075920"/>
                <a:ext cx="3494936" cy="2804404"/>
              </a:xfrm>
              <a:prstGeom prst="rect">
                <a:avLst/>
              </a:prstGeom>
              <a:ln w="12700">
                <a:miter lim="400000"/>
              </a:ln>
            </p:spPr>
          </p:pic>
          <p:sp>
            <p:nvSpPr>
              <p:cNvPr id="17" name="Shape 580"/>
              <p:cNvSpPr/>
              <p:nvPr/>
            </p:nvSpPr>
            <p:spPr>
              <a:xfrm>
                <a:off x="63698" y="3848858"/>
                <a:ext cx="4217550" cy="98194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rhizophyllum</a:t>
                </a:r>
              </a:p>
              <a:p>
                <a:pPr>
                  <a:defRPr sz="1800" b="1">
                    <a:latin typeface="Helvetica"/>
                    <a:ea typeface="Helvetica"/>
                    <a:cs typeface="Helvetica"/>
                    <a:sym typeface="Helvetica"/>
                  </a:defRPr>
                </a:pPr>
                <a:r>
                  <a:rPr sz="1266"/>
                  <a:t>(2n)</a:t>
                </a:r>
              </a:p>
            </p:txBody>
          </p:sp>
          <p:sp>
            <p:nvSpPr>
              <p:cNvPr id="20" name="Shape 583"/>
              <p:cNvSpPr/>
              <p:nvPr/>
            </p:nvSpPr>
            <p:spPr>
              <a:xfrm rot="5400000">
                <a:off x="4101492" y="2982516"/>
                <a:ext cx="892969" cy="892969"/>
              </a:xfrm>
              <a:prstGeom prst="rightArrow">
                <a:avLst>
                  <a:gd name="adj1" fmla="val 32000"/>
                  <a:gd name="adj2" fmla="val 64000"/>
                </a:avLst>
              </a:prstGeom>
              <a:blipFill>
                <a:blip r:embed="rId8"/>
              </a:blipFill>
              <a:ln w="12700">
                <a:miter lim="400000"/>
              </a:ln>
              <a:effectLst>
                <a:outerShdw blurRad="50800" dist="127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21" name="Shape 584"/>
              <p:cNvSpPr/>
              <p:nvPr/>
            </p:nvSpPr>
            <p:spPr>
              <a:xfrm>
                <a:off x="3695096" y="3189811"/>
                <a:ext cx="1925553" cy="56767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latin typeface="Helvetica"/>
                    <a:ea typeface="Helvetica"/>
                    <a:cs typeface="Helvetica"/>
                    <a:sym typeface="Helvetica"/>
                  </a:defRPr>
                </a:lvl1pPr>
              </a:lstStyle>
              <a:p>
                <a:r>
                  <a:rPr sz="1266"/>
                  <a:t>Polyploidy</a:t>
                </a:r>
              </a:p>
            </p:txBody>
          </p:sp>
          <p:sp>
            <p:nvSpPr>
              <p:cNvPr id="22" name="Shape 585"/>
              <p:cNvSpPr/>
              <p:nvPr/>
            </p:nvSpPr>
            <p:spPr>
              <a:xfrm>
                <a:off x="4351350" y="1836380"/>
                <a:ext cx="836598" cy="153421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6000" b="1">
                    <a:latin typeface="Helvetica"/>
                    <a:ea typeface="Helvetica"/>
                    <a:cs typeface="Helvetica"/>
                    <a:sym typeface="Helvetica"/>
                  </a:defRPr>
                </a:lvl1pPr>
              </a:lstStyle>
              <a:p>
                <a:r>
                  <a:rPr sz="4219"/>
                  <a:t>+</a:t>
                </a:r>
              </a:p>
            </p:txBody>
          </p:sp>
          <p:pic>
            <p:nvPicPr>
              <p:cNvPr id="23" name="pasted-image.pdf"/>
              <p:cNvPicPr>
                <a:picLocks noChangeAspect="1"/>
              </p:cNvPicPr>
              <p:nvPr/>
            </p:nvPicPr>
            <p:blipFill>
              <a:blip r:embed="rId9"/>
              <a:stretch>
                <a:fillRect/>
              </a:stretch>
            </p:blipFill>
            <p:spPr>
              <a:xfrm>
                <a:off x="-22324" y="-22324"/>
                <a:ext cx="2339578" cy="2080617"/>
              </a:xfrm>
              <a:prstGeom prst="rect">
                <a:avLst/>
              </a:prstGeom>
              <a:ln w="12700">
                <a:miter lim="400000"/>
              </a:ln>
            </p:spPr>
          </p:pic>
          <p:pic>
            <p:nvPicPr>
              <p:cNvPr id="24" name="pasted-image.pdf"/>
              <p:cNvPicPr>
                <a:picLocks noChangeAspect="1"/>
              </p:cNvPicPr>
              <p:nvPr/>
            </p:nvPicPr>
            <p:blipFill>
              <a:blip r:embed="rId10"/>
              <a:stretch>
                <a:fillRect/>
              </a:stretch>
            </p:blipFill>
            <p:spPr>
              <a:xfrm>
                <a:off x="2930147" y="2065691"/>
                <a:ext cx="2699270" cy="2238419"/>
              </a:xfrm>
              <a:prstGeom prst="rect">
                <a:avLst/>
              </a:prstGeom>
              <a:ln w="12700">
                <a:miter lim="400000"/>
              </a:ln>
            </p:spPr>
          </p:pic>
          <p:pic>
            <p:nvPicPr>
              <p:cNvPr id="25" name="pasted-image.pdf"/>
              <p:cNvPicPr>
                <a:picLocks noChangeAspect="1"/>
              </p:cNvPicPr>
              <p:nvPr/>
            </p:nvPicPr>
            <p:blipFill>
              <a:blip r:embed="rId11"/>
              <a:stretch>
                <a:fillRect/>
              </a:stretch>
            </p:blipFill>
            <p:spPr>
              <a:xfrm>
                <a:off x="-22324" y="3444201"/>
                <a:ext cx="2856490" cy="2625329"/>
              </a:xfrm>
              <a:prstGeom prst="rect">
                <a:avLst/>
              </a:prstGeom>
              <a:ln w="12700">
                <a:miter lim="400000"/>
              </a:ln>
            </p:spPr>
          </p:pic>
          <p:pic>
            <p:nvPicPr>
              <p:cNvPr id="26" name="pasted-image.pdf"/>
              <p:cNvPicPr>
                <a:picLocks noChangeAspect="1"/>
              </p:cNvPicPr>
              <p:nvPr/>
            </p:nvPicPr>
            <p:blipFill rotWithShape="1">
              <a:blip r:embed="rId12"/>
              <a:srcRect t="3618"/>
              <a:stretch/>
            </p:blipFill>
            <p:spPr>
              <a:xfrm>
                <a:off x="2161829" y="-10190"/>
                <a:ext cx="1517202" cy="2412275"/>
              </a:xfrm>
              <a:prstGeom prst="rect">
                <a:avLst/>
              </a:prstGeom>
              <a:ln w="12700">
                <a:miter lim="400000"/>
              </a:ln>
            </p:spPr>
          </p:pic>
          <p:pic>
            <p:nvPicPr>
              <p:cNvPr id="27" name="pasted-image.pdf"/>
              <p:cNvPicPr>
                <a:picLocks noChangeAspect="1"/>
              </p:cNvPicPr>
              <p:nvPr/>
            </p:nvPicPr>
            <p:blipFill rotWithShape="1">
              <a:blip r:embed="rId13"/>
              <a:srcRect b="2183"/>
              <a:stretch/>
            </p:blipFill>
            <p:spPr>
              <a:xfrm>
                <a:off x="6012560" y="3947625"/>
                <a:ext cx="3159098" cy="2907174"/>
              </a:xfrm>
              <a:prstGeom prst="rect">
                <a:avLst/>
              </a:prstGeom>
              <a:ln w="12700">
                <a:miter lim="400000"/>
              </a:ln>
            </p:spPr>
          </p:pic>
          <p:pic>
            <p:nvPicPr>
              <p:cNvPr id="28" name="pasted-image.pdf"/>
              <p:cNvPicPr>
                <a:picLocks noChangeAspect="1"/>
              </p:cNvPicPr>
              <p:nvPr/>
            </p:nvPicPr>
            <p:blipFill rotWithShape="1">
              <a:blip r:embed="rId14"/>
              <a:srcRect t="5993" b="-1"/>
              <a:stretch/>
            </p:blipFill>
            <p:spPr>
              <a:xfrm>
                <a:off x="5665887" y="-10192"/>
                <a:ext cx="3494936" cy="1908233"/>
              </a:xfrm>
              <a:prstGeom prst="rect">
                <a:avLst/>
              </a:prstGeom>
              <a:ln w="12700">
                <a:miter lim="400000"/>
              </a:ln>
            </p:spPr>
          </p:pic>
          <p:pic>
            <p:nvPicPr>
              <p:cNvPr id="29" name="pasted-image.pdf"/>
              <p:cNvPicPr>
                <a:picLocks noChangeAspect="1"/>
              </p:cNvPicPr>
              <p:nvPr/>
            </p:nvPicPr>
            <p:blipFill rotWithShape="1">
              <a:blip r:embed="rId15"/>
              <a:srcRect t="1484"/>
              <a:stretch/>
            </p:blipFill>
            <p:spPr>
              <a:xfrm>
                <a:off x="4674690" y="-10192"/>
                <a:ext cx="1605635" cy="3175766"/>
              </a:xfrm>
              <a:prstGeom prst="rect">
                <a:avLst/>
              </a:prstGeom>
              <a:ln w="12700">
                <a:miter lim="400000"/>
              </a:ln>
            </p:spPr>
          </p:pic>
          <p:pic>
            <p:nvPicPr>
              <p:cNvPr id="30" name="pasted-image.pdf"/>
              <p:cNvPicPr>
                <a:picLocks noChangeAspect="1"/>
              </p:cNvPicPr>
              <p:nvPr/>
            </p:nvPicPr>
            <p:blipFill>
              <a:blip r:embed="rId16"/>
              <a:stretch>
                <a:fillRect/>
              </a:stretch>
            </p:blipFill>
            <p:spPr>
              <a:xfrm>
                <a:off x="2111871" y="4857750"/>
                <a:ext cx="1357313" cy="2018109"/>
              </a:xfrm>
              <a:prstGeom prst="rect">
                <a:avLst/>
              </a:prstGeom>
              <a:ln w="12700">
                <a:miter lim="400000"/>
              </a:ln>
            </p:spPr>
          </p:pic>
        </p:grpSp>
        <p:pic>
          <p:nvPicPr>
            <p:cNvPr id="31" name="DSCN1197.jpg"/>
            <p:cNvPicPr>
              <a:picLocks noChangeAspect="1"/>
            </p:cNvPicPr>
            <p:nvPr/>
          </p:nvPicPr>
          <p:blipFill rotWithShape="1">
            <a:blip r:embed="rId17"/>
            <a:srcRect l="6071" r="-6071" b="31765"/>
            <a:stretch/>
          </p:blipFill>
          <p:spPr>
            <a:xfrm>
              <a:off x="4748743" y="5510505"/>
              <a:ext cx="1129152" cy="585009"/>
            </a:xfrm>
            <a:prstGeom prst="rect">
              <a:avLst/>
            </a:prstGeom>
            <a:ln w="12700">
              <a:miter lim="400000"/>
            </a:ln>
          </p:spPr>
        </p:pic>
      </p:grpSp>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pic>
        <p:nvPicPr>
          <p:cNvPr id="37" name="Picture 36">
            <a:extLst>
              <a:ext uri="{FF2B5EF4-FFF2-40B4-BE49-F238E27FC236}">
                <a16:creationId xmlns:a16="http://schemas.microsoft.com/office/drawing/2014/main" id="{1E2D8EF7-2FD9-994A-B7C6-4A1B21E6BB2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517368" y="-46418"/>
            <a:ext cx="1693261" cy="1693261"/>
          </a:xfrm>
          <a:prstGeom prst="rect">
            <a:avLst/>
          </a:prstGeom>
        </p:spPr>
      </p:pic>
      <p:sp>
        <p:nvSpPr>
          <p:cNvPr id="38" name="Rectangle 37">
            <a:extLst>
              <a:ext uri="{FF2B5EF4-FFF2-40B4-BE49-F238E27FC236}">
                <a16:creationId xmlns:a16="http://schemas.microsoft.com/office/drawing/2014/main" id="{B2055A56-5C98-1E4E-8573-C56109B9866A}"/>
              </a:ext>
            </a:extLst>
          </p:cNvPr>
          <p:cNvSpPr/>
          <p:nvPr/>
        </p:nvSpPr>
        <p:spPr>
          <a:xfrm>
            <a:off x="10681310" y="1657980"/>
            <a:ext cx="1365374" cy="810350"/>
          </a:xfrm>
          <a:prstGeom prst="rect">
            <a:avLst/>
          </a:prstGeom>
        </p:spPr>
        <p:txBody>
          <a:bodyPr wrap="none">
            <a:spAutoFit/>
          </a:bodyPr>
          <a:lstStyle/>
          <a:p>
            <a:pPr algn="ctr"/>
            <a:r>
              <a:rPr lang="en-US" sz="2333" dirty="0"/>
              <a:t>Blaine </a:t>
            </a:r>
          </a:p>
          <a:p>
            <a:pPr algn="ctr"/>
            <a:r>
              <a:rPr lang="en-US" sz="2333" dirty="0"/>
              <a:t>Marchant</a:t>
            </a:r>
          </a:p>
        </p:txBody>
      </p:sp>
      <p:sp>
        <p:nvSpPr>
          <p:cNvPr id="39" name="TextBox 38">
            <a:extLst>
              <a:ext uri="{FF2B5EF4-FFF2-40B4-BE49-F238E27FC236}">
                <a16:creationId xmlns:a16="http://schemas.microsoft.com/office/drawing/2014/main" id="{DC68A0F3-8DC2-1244-A8A1-A2BD1549B849}"/>
              </a:ext>
            </a:extLst>
          </p:cNvPr>
          <p:cNvSpPr txBox="1"/>
          <p:nvPr/>
        </p:nvSpPr>
        <p:spPr>
          <a:xfrm>
            <a:off x="9907497" y="6418432"/>
            <a:ext cx="3413392" cy="348878"/>
          </a:xfrm>
          <a:prstGeom prst="rect">
            <a:avLst/>
          </a:prstGeom>
          <a:noFill/>
        </p:spPr>
        <p:txBody>
          <a:bodyPr wrap="square" rtlCol="0">
            <a:spAutoFit/>
          </a:bodyPr>
          <a:lstStyle/>
          <a:p>
            <a:r>
              <a:rPr lang="en-US" sz="1667" dirty="0"/>
              <a:t>Marchant et al. 2016</a:t>
            </a:r>
          </a:p>
        </p:txBody>
      </p:sp>
    </p:spTree>
    <p:extLst>
      <p:ext uri="{BB962C8B-B14F-4D97-AF65-F5344CB8AC3E}">
        <p14:creationId xmlns:p14="http://schemas.microsoft.com/office/powerpoint/2010/main" val="3812367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t>
            </a:r>
            <a:r>
              <a:rPr lang="en-US" sz="3667" dirty="0" err="1">
                <a:latin typeface="+mn-lt"/>
              </a:rPr>
              <a:t>Autopolyploids</a:t>
            </a:r>
            <a:endParaRPr lang="en-US" sz="3667" dirty="0">
              <a:latin typeface="+mn-lt"/>
            </a:endParaRPr>
          </a:p>
        </p:txBody>
      </p:sp>
      <p:pic>
        <p:nvPicPr>
          <p:cNvPr id="7" name="Picture 6">
            <a:extLst>
              <a:ext uri="{FF2B5EF4-FFF2-40B4-BE49-F238E27FC236}">
                <a16:creationId xmlns:a16="http://schemas.microsoft.com/office/drawing/2014/main" id="{35C0D8AD-1BDA-D946-B9DB-FC0BB39EEC57}"/>
              </a:ext>
            </a:extLst>
          </p:cNvPr>
          <p:cNvPicPr>
            <a:picLocks noChangeAspect="1"/>
          </p:cNvPicPr>
          <p:nvPr/>
        </p:nvPicPr>
        <p:blipFill rotWithShape="1">
          <a:blip r:embed="rId3"/>
          <a:srcRect t="69313"/>
          <a:stretch/>
        </p:blipFill>
        <p:spPr>
          <a:xfrm>
            <a:off x="191361" y="2644626"/>
            <a:ext cx="7035800" cy="1274412"/>
          </a:xfrm>
          <a:prstGeom prst="rect">
            <a:avLst/>
          </a:prstGeom>
        </p:spPr>
      </p:pic>
      <p:pic>
        <p:nvPicPr>
          <p:cNvPr id="9" name="Picture 8">
            <a:extLst>
              <a:ext uri="{FF2B5EF4-FFF2-40B4-BE49-F238E27FC236}">
                <a16:creationId xmlns:a16="http://schemas.microsoft.com/office/drawing/2014/main" id="{16F74D07-0336-4245-B851-113A86ADE7C2}"/>
              </a:ext>
            </a:extLst>
          </p:cNvPr>
          <p:cNvPicPr>
            <a:picLocks noChangeAspect="1"/>
          </p:cNvPicPr>
          <p:nvPr/>
        </p:nvPicPr>
        <p:blipFill>
          <a:blip r:embed="rId4"/>
          <a:stretch>
            <a:fillRect/>
          </a:stretch>
        </p:blipFill>
        <p:spPr>
          <a:xfrm>
            <a:off x="6096000" y="4139446"/>
            <a:ext cx="5854700" cy="2298700"/>
          </a:xfrm>
          <a:prstGeom prst="rect">
            <a:avLst/>
          </a:prstGeom>
        </p:spPr>
      </p:pic>
      <p:pic>
        <p:nvPicPr>
          <p:cNvPr id="40" name="Picture 39">
            <a:extLst>
              <a:ext uri="{FF2B5EF4-FFF2-40B4-BE49-F238E27FC236}">
                <a16:creationId xmlns:a16="http://schemas.microsoft.com/office/drawing/2014/main" id="{304A2664-15BE-B748-A209-BCA84DC925F5}"/>
              </a:ext>
            </a:extLst>
          </p:cNvPr>
          <p:cNvPicPr>
            <a:picLocks noChangeAspect="1"/>
          </p:cNvPicPr>
          <p:nvPr/>
        </p:nvPicPr>
        <p:blipFill rotWithShape="1">
          <a:blip r:embed="rId3"/>
          <a:srcRect b="68701"/>
          <a:stretch/>
        </p:blipFill>
        <p:spPr>
          <a:xfrm>
            <a:off x="191361" y="1433095"/>
            <a:ext cx="7035800" cy="1299813"/>
          </a:xfrm>
          <a:prstGeom prst="rect">
            <a:avLst/>
          </a:prstGeom>
        </p:spPr>
      </p:pic>
      <p:pic>
        <p:nvPicPr>
          <p:cNvPr id="10" name="Picture 9">
            <a:extLst>
              <a:ext uri="{FF2B5EF4-FFF2-40B4-BE49-F238E27FC236}">
                <a16:creationId xmlns:a16="http://schemas.microsoft.com/office/drawing/2014/main" id="{5BE5B0FE-5BEC-8C48-8571-26FC80A4DE33}"/>
              </a:ext>
            </a:extLst>
          </p:cNvPr>
          <p:cNvPicPr>
            <a:picLocks noChangeAspect="1"/>
          </p:cNvPicPr>
          <p:nvPr/>
        </p:nvPicPr>
        <p:blipFill rotWithShape="1">
          <a:blip r:embed="rId5"/>
          <a:srcRect l="13045" r="6181"/>
          <a:stretch/>
        </p:blipFill>
        <p:spPr>
          <a:xfrm>
            <a:off x="2898183" y="4139446"/>
            <a:ext cx="3037668" cy="2504289"/>
          </a:xfrm>
          <a:prstGeom prst="rect">
            <a:avLst/>
          </a:prstGeom>
        </p:spPr>
      </p:pic>
      <p:pic>
        <p:nvPicPr>
          <p:cNvPr id="41" name="Picture 14" descr="884402">
            <a:extLst>
              <a:ext uri="{FF2B5EF4-FFF2-40B4-BE49-F238E27FC236}">
                <a16:creationId xmlns:a16="http://schemas.microsoft.com/office/drawing/2014/main" id="{CE94B156-746E-7644-A507-0088CF484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0262" y="1492519"/>
            <a:ext cx="2051902" cy="2142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10FFEB3-5C68-F147-95B5-9DE4A126B8BD}"/>
              </a:ext>
            </a:extLst>
          </p:cNvPr>
          <p:cNvSpPr txBox="1"/>
          <p:nvPr/>
        </p:nvSpPr>
        <p:spPr>
          <a:xfrm>
            <a:off x="9952164" y="3097166"/>
            <a:ext cx="1844095" cy="369332"/>
          </a:xfrm>
          <a:prstGeom prst="rect">
            <a:avLst/>
          </a:prstGeom>
          <a:noFill/>
        </p:spPr>
        <p:txBody>
          <a:bodyPr wrap="none" rtlCol="0">
            <a:spAutoFit/>
          </a:bodyPr>
          <a:lstStyle/>
          <a:p>
            <a:r>
              <a:rPr lang="en-US" i="1" dirty="0" err="1"/>
              <a:t>Tolmiea</a:t>
            </a:r>
            <a:r>
              <a:rPr lang="en-US" i="1" dirty="0"/>
              <a:t> </a:t>
            </a:r>
            <a:r>
              <a:rPr lang="en-US" i="1" dirty="0" err="1"/>
              <a:t>menziesii</a:t>
            </a:r>
            <a:endParaRPr lang="en-US" i="1" dirty="0"/>
          </a:p>
        </p:txBody>
      </p:sp>
      <p:sp>
        <p:nvSpPr>
          <p:cNvPr id="42" name="TextBox 41">
            <a:extLst>
              <a:ext uri="{FF2B5EF4-FFF2-40B4-BE49-F238E27FC236}">
                <a16:creationId xmlns:a16="http://schemas.microsoft.com/office/drawing/2014/main" id="{2B59CAF9-CED0-2648-9DFC-A63859B0DF92}"/>
              </a:ext>
            </a:extLst>
          </p:cNvPr>
          <p:cNvSpPr txBox="1"/>
          <p:nvPr/>
        </p:nvSpPr>
        <p:spPr>
          <a:xfrm>
            <a:off x="1160091" y="6253480"/>
            <a:ext cx="1658018" cy="369332"/>
          </a:xfrm>
          <a:prstGeom prst="rect">
            <a:avLst/>
          </a:prstGeom>
          <a:noFill/>
        </p:spPr>
        <p:txBody>
          <a:bodyPr wrap="none" rtlCol="0">
            <a:spAutoFit/>
          </a:bodyPr>
          <a:lstStyle/>
          <a:p>
            <a:r>
              <a:rPr lang="en-US" i="1" dirty="0"/>
              <a:t>Galax </a:t>
            </a:r>
            <a:r>
              <a:rPr lang="en-US" i="1" dirty="0" err="1"/>
              <a:t>urceolata</a:t>
            </a:r>
            <a:endParaRPr lang="en-US" i="1" dirty="0"/>
          </a:p>
        </p:txBody>
      </p:sp>
    </p:spTree>
    <p:extLst>
      <p:ext uri="{BB962C8B-B14F-4D97-AF65-F5344CB8AC3E}">
        <p14:creationId xmlns:p14="http://schemas.microsoft.com/office/powerpoint/2010/main" val="1415627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46418"/>
            <a:ext cx="12192000" cy="1067183"/>
          </a:xfrm>
          <a:solidFill>
            <a:srgbClr val="CDE8BB"/>
          </a:solidFill>
        </p:spPr>
        <p:txBody>
          <a:bodyPr>
            <a:normAutofit/>
          </a:bodyPr>
          <a:lstStyle/>
          <a:p>
            <a:endParaRPr lang="en-US" sz="3667" dirty="0">
              <a:latin typeface="+mn-lt"/>
            </a:endParaRPr>
          </a:p>
        </p:txBody>
      </p:sp>
      <p:pic>
        <p:nvPicPr>
          <p:cNvPr id="11" name="Picture 10">
            <a:extLst>
              <a:ext uri="{FF2B5EF4-FFF2-40B4-BE49-F238E27FC236}">
                <a16:creationId xmlns:a16="http://schemas.microsoft.com/office/drawing/2014/main" id="{450A0616-9D98-0E4A-B06B-703768F549CF}"/>
              </a:ext>
            </a:extLst>
          </p:cNvPr>
          <p:cNvPicPr>
            <a:picLocks noChangeAspect="1"/>
          </p:cNvPicPr>
          <p:nvPr/>
        </p:nvPicPr>
        <p:blipFill>
          <a:blip r:embed="rId3"/>
          <a:stretch>
            <a:fillRect/>
          </a:stretch>
        </p:blipFill>
        <p:spPr>
          <a:xfrm>
            <a:off x="5839778" y="1157289"/>
            <a:ext cx="6352222" cy="5700712"/>
          </a:xfrm>
          <a:prstGeom prst="rect">
            <a:avLst/>
          </a:prstGeom>
        </p:spPr>
      </p:pic>
      <p:sp>
        <p:nvSpPr>
          <p:cNvPr id="2" name="Rectangle 1">
            <a:extLst>
              <a:ext uri="{FF2B5EF4-FFF2-40B4-BE49-F238E27FC236}">
                <a16:creationId xmlns:a16="http://schemas.microsoft.com/office/drawing/2014/main" id="{F6BA25A8-74D9-234F-845C-169F277453A8}"/>
              </a:ext>
            </a:extLst>
          </p:cNvPr>
          <p:cNvSpPr/>
          <p:nvPr/>
        </p:nvSpPr>
        <p:spPr>
          <a:xfrm>
            <a:off x="242722" y="159364"/>
            <a:ext cx="11447493" cy="646331"/>
          </a:xfrm>
          <a:prstGeom prst="rect">
            <a:avLst/>
          </a:prstGeom>
        </p:spPr>
        <p:txBody>
          <a:bodyPr wrap="none">
            <a:spAutoFit/>
          </a:bodyPr>
          <a:lstStyle/>
          <a:p>
            <a:r>
              <a:rPr lang="en-US" sz="3600" dirty="0"/>
              <a:t>Potential Distributional Shifts Under Climate Change Models</a:t>
            </a:r>
          </a:p>
        </p:txBody>
      </p:sp>
      <p:sp>
        <p:nvSpPr>
          <p:cNvPr id="4" name="TextBox 3">
            <a:extLst>
              <a:ext uri="{FF2B5EF4-FFF2-40B4-BE49-F238E27FC236}">
                <a16:creationId xmlns:a16="http://schemas.microsoft.com/office/drawing/2014/main" id="{3E29E54E-896E-AE4D-BE84-A44F3C2223CB}"/>
              </a:ext>
            </a:extLst>
          </p:cNvPr>
          <p:cNvSpPr txBox="1"/>
          <p:nvPr/>
        </p:nvSpPr>
        <p:spPr>
          <a:xfrm>
            <a:off x="811658" y="5551889"/>
            <a:ext cx="5095982" cy="1077218"/>
          </a:xfrm>
          <a:prstGeom prst="rect">
            <a:avLst/>
          </a:prstGeom>
          <a:noFill/>
        </p:spPr>
        <p:txBody>
          <a:bodyPr wrap="square" rtlCol="0">
            <a:spAutoFit/>
          </a:bodyPr>
          <a:lstStyle/>
          <a:p>
            <a:r>
              <a:rPr lang="en-US" sz="1600" dirty="0"/>
              <a:t>Wang, A., A. Melton et al. 2021. Potential distributional shifts in North America of allelopathic invasive plant species under climate change models, </a:t>
            </a:r>
            <a:r>
              <a:rPr lang="en-US" sz="1600" i="1" dirty="0"/>
              <a:t>Plant Diversity, </a:t>
            </a:r>
            <a:r>
              <a:rPr lang="en-US" sz="1600" dirty="0"/>
              <a:t>in press</a:t>
            </a:r>
          </a:p>
        </p:txBody>
      </p:sp>
      <p:sp>
        <p:nvSpPr>
          <p:cNvPr id="5" name="TextBox 4">
            <a:extLst>
              <a:ext uri="{FF2B5EF4-FFF2-40B4-BE49-F238E27FC236}">
                <a16:creationId xmlns:a16="http://schemas.microsoft.com/office/drawing/2014/main" id="{3505EC36-C1BF-914F-B3B8-3AAEB4538D97}"/>
              </a:ext>
            </a:extLst>
          </p:cNvPr>
          <p:cNvSpPr txBox="1"/>
          <p:nvPr/>
        </p:nvSpPr>
        <p:spPr>
          <a:xfrm>
            <a:off x="1818310" y="3661039"/>
            <a:ext cx="3421295" cy="1754326"/>
          </a:xfrm>
          <a:prstGeom prst="rect">
            <a:avLst/>
          </a:prstGeom>
          <a:noFill/>
        </p:spPr>
        <p:txBody>
          <a:bodyPr wrap="square" rtlCol="0">
            <a:spAutoFit/>
          </a:bodyPr>
          <a:lstStyle/>
          <a:p>
            <a:r>
              <a:rPr lang="en-US" i="1" dirty="0"/>
              <a:t>Ailanthus </a:t>
            </a:r>
            <a:r>
              <a:rPr lang="en-US" i="1" dirty="0" err="1"/>
              <a:t>altissima</a:t>
            </a:r>
            <a:endParaRPr lang="en-US" dirty="0"/>
          </a:p>
          <a:p>
            <a:r>
              <a:rPr lang="en-US" i="1" dirty="0"/>
              <a:t>Casuarina </a:t>
            </a:r>
            <a:r>
              <a:rPr lang="en-US" i="1" dirty="0" err="1"/>
              <a:t>equisetifolia</a:t>
            </a:r>
            <a:endParaRPr lang="en-US" dirty="0"/>
          </a:p>
          <a:p>
            <a:r>
              <a:rPr lang="en-US" i="1" dirty="0"/>
              <a:t>Centaurea </a:t>
            </a:r>
            <a:r>
              <a:rPr lang="en-US" i="1" dirty="0" err="1"/>
              <a:t>stoebe</a:t>
            </a:r>
            <a:r>
              <a:rPr lang="en-US" dirty="0"/>
              <a:t> ssp. </a:t>
            </a:r>
            <a:r>
              <a:rPr lang="en-US" i="1" dirty="0" err="1"/>
              <a:t>micranthos</a:t>
            </a:r>
            <a:r>
              <a:rPr lang="en-US" dirty="0"/>
              <a:t> </a:t>
            </a:r>
            <a:r>
              <a:rPr lang="en-US" i="1" dirty="0" err="1"/>
              <a:t>Dioscorea</a:t>
            </a:r>
            <a:r>
              <a:rPr lang="en-US" i="1" dirty="0"/>
              <a:t> </a:t>
            </a:r>
            <a:r>
              <a:rPr lang="en-US" i="1" dirty="0" err="1"/>
              <a:t>bulbifera</a:t>
            </a:r>
            <a:endParaRPr lang="en-US" dirty="0"/>
          </a:p>
          <a:p>
            <a:r>
              <a:rPr lang="en-US" i="1" dirty="0"/>
              <a:t>Lantana camara</a:t>
            </a:r>
          </a:p>
          <a:p>
            <a:r>
              <a:rPr lang="en-US" i="1" dirty="0" err="1"/>
              <a:t>Schinus</a:t>
            </a:r>
            <a:r>
              <a:rPr lang="en-US" i="1" dirty="0"/>
              <a:t> </a:t>
            </a:r>
            <a:r>
              <a:rPr lang="en-US" i="1" dirty="0" err="1"/>
              <a:t>terebinthifolia</a:t>
            </a:r>
            <a:r>
              <a:rPr lang="en-US" dirty="0"/>
              <a:t> </a:t>
            </a:r>
          </a:p>
        </p:txBody>
      </p:sp>
      <p:pic>
        <p:nvPicPr>
          <p:cNvPr id="6" name="Picture 5">
            <a:extLst>
              <a:ext uri="{FF2B5EF4-FFF2-40B4-BE49-F238E27FC236}">
                <a16:creationId xmlns:a16="http://schemas.microsoft.com/office/drawing/2014/main" id="{1F58CD88-52CC-894B-BD58-D6F374FCD90C}"/>
              </a:ext>
            </a:extLst>
          </p:cNvPr>
          <p:cNvPicPr>
            <a:picLocks noChangeAspect="1"/>
          </p:cNvPicPr>
          <p:nvPr/>
        </p:nvPicPr>
        <p:blipFill>
          <a:blip r:embed="rId4"/>
          <a:stretch>
            <a:fillRect/>
          </a:stretch>
        </p:blipFill>
        <p:spPr>
          <a:xfrm>
            <a:off x="1354614" y="1293812"/>
            <a:ext cx="3125134" cy="2060777"/>
          </a:xfrm>
          <a:prstGeom prst="rect">
            <a:avLst/>
          </a:prstGeom>
        </p:spPr>
      </p:pic>
      <p:sp>
        <p:nvSpPr>
          <p:cNvPr id="8" name="TextBox 7">
            <a:extLst>
              <a:ext uri="{FF2B5EF4-FFF2-40B4-BE49-F238E27FC236}">
                <a16:creationId xmlns:a16="http://schemas.microsoft.com/office/drawing/2014/main" id="{977DE4D9-4CE6-AB4F-AE82-5D1AB1A3B092}"/>
              </a:ext>
            </a:extLst>
          </p:cNvPr>
          <p:cNvSpPr txBox="1"/>
          <p:nvPr/>
        </p:nvSpPr>
        <p:spPr>
          <a:xfrm>
            <a:off x="4622721" y="2054832"/>
            <a:ext cx="914400" cy="646331"/>
          </a:xfrm>
          <a:prstGeom prst="rect">
            <a:avLst/>
          </a:prstGeom>
          <a:noFill/>
        </p:spPr>
        <p:txBody>
          <a:bodyPr wrap="square" rtlCol="0">
            <a:spAutoFit/>
          </a:bodyPr>
          <a:lstStyle/>
          <a:p>
            <a:r>
              <a:rPr lang="en-US" dirty="0"/>
              <a:t>Anson Wang</a:t>
            </a:r>
          </a:p>
        </p:txBody>
      </p:sp>
    </p:spTree>
    <p:extLst>
      <p:ext uri="{BB962C8B-B14F-4D97-AF65-F5344CB8AC3E}">
        <p14:creationId xmlns:p14="http://schemas.microsoft.com/office/powerpoint/2010/main" val="21009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Florida Plant Diversity in a Changing Climate: Present &amp; Future</a:t>
            </a:r>
          </a:p>
        </p:txBody>
      </p:sp>
      <p:pic>
        <p:nvPicPr>
          <p:cNvPr id="9" name="Picture 8" descr="bioclim5.pdf"/>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61474" y="1410004"/>
            <a:ext cx="4305043" cy="3563478"/>
          </a:xfrm>
          <a:prstGeom prst="rect">
            <a:avLst/>
          </a:prstGeom>
        </p:spPr>
      </p:pic>
      <p:pic>
        <p:nvPicPr>
          <p:cNvPr id="10" name="Picture 3" descr="139652a1-sized.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4191" y="1476757"/>
            <a:ext cx="2426253" cy="3496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Rectangle 13"/>
          <p:cNvSpPr/>
          <p:nvPr/>
        </p:nvSpPr>
        <p:spPr>
          <a:xfrm>
            <a:off x="1233750" y="4973155"/>
            <a:ext cx="9144000" cy="461665"/>
          </a:xfrm>
          <a:prstGeom prst="rect">
            <a:avLst/>
          </a:prstGeom>
        </p:spPr>
        <p:txBody>
          <a:bodyPr wrap="square">
            <a:spAutoFit/>
          </a:bodyPr>
          <a:lstStyle/>
          <a:p>
            <a:pPr marL="393176" lvl="1" algn="ctr">
              <a:buClr>
                <a:srgbClr val="B97C3F"/>
              </a:buClr>
            </a:pPr>
            <a:r>
              <a:rPr lang="en-US" sz="2400" b="1" dirty="0">
                <a:solidFill>
                  <a:srgbClr val="376092"/>
                </a:solidFill>
                <a:latin typeface="Calibri"/>
              </a:rPr>
              <a:t>Julie Allen, Charlotte </a:t>
            </a:r>
            <a:r>
              <a:rPr lang="en-US" sz="2400" b="1" dirty="0" err="1">
                <a:solidFill>
                  <a:srgbClr val="376092"/>
                </a:solidFill>
                <a:latin typeface="Calibri"/>
              </a:rPr>
              <a:t>Germain</a:t>
            </a:r>
            <a:r>
              <a:rPr lang="en-US" sz="2400" b="1" dirty="0">
                <a:solidFill>
                  <a:srgbClr val="376092"/>
                </a:solidFill>
                <a:latin typeface="Calibri"/>
              </a:rPr>
              <a:t>-Aubrey, </a:t>
            </a:r>
          </a:p>
        </p:txBody>
      </p:sp>
      <p:sp>
        <p:nvSpPr>
          <p:cNvPr id="15" name="Rectangle 14"/>
          <p:cNvSpPr/>
          <p:nvPr/>
        </p:nvSpPr>
        <p:spPr>
          <a:xfrm>
            <a:off x="1401480" y="5412406"/>
            <a:ext cx="9144000" cy="707886"/>
          </a:xfrm>
          <a:prstGeom prst="rect">
            <a:avLst/>
          </a:prstGeom>
        </p:spPr>
        <p:txBody>
          <a:bodyPr wrap="square">
            <a:spAutoFit/>
          </a:bodyPr>
          <a:lstStyle/>
          <a:p>
            <a:pPr marL="393176" lvl="1" algn="ctr">
              <a:buClr>
                <a:srgbClr val="B97C3F"/>
              </a:buClr>
            </a:pPr>
            <a:r>
              <a:rPr lang="en-US" sz="2000" dirty="0">
                <a:solidFill>
                  <a:srgbClr val="376092"/>
                </a:solidFill>
              </a:rPr>
              <a:t>K. </a:t>
            </a:r>
            <a:r>
              <a:rPr lang="en-US" sz="2000" dirty="0" err="1">
                <a:solidFill>
                  <a:srgbClr val="376092"/>
                </a:solidFill>
              </a:rPr>
              <a:t>Neubig</a:t>
            </a:r>
            <a:r>
              <a:rPr lang="en-US" sz="2000" dirty="0">
                <a:solidFill>
                  <a:srgbClr val="376092"/>
                </a:solidFill>
              </a:rPr>
              <a:t>, L. </a:t>
            </a:r>
            <a:r>
              <a:rPr lang="en-US" sz="2000" dirty="0" err="1">
                <a:solidFill>
                  <a:srgbClr val="376092"/>
                </a:solidFill>
              </a:rPr>
              <a:t>Majure</a:t>
            </a:r>
            <a:r>
              <a:rPr lang="en-US" sz="2000" dirty="0">
                <a:solidFill>
                  <a:srgbClr val="376092"/>
                </a:solidFill>
              </a:rPr>
              <a:t>, R. Abbott, M. Whitten, N. </a:t>
            </a:r>
            <a:r>
              <a:rPr lang="en-US" sz="2000" dirty="0" err="1">
                <a:solidFill>
                  <a:srgbClr val="376092"/>
                </a:solidFill>
              </a:rPr>
              <a:t>Barve</a:t>
            </a:r>
            <a:r>
              <a:rPr lang="en-US" sz="2000" dirty="0">
                <a:solidFill>
                  <a:srgbClr val="376092"/>
                </a:solidFill>
              </a:rPr>
              <a:t>, H. Owens, </a:t>
            </a:r>
          </a:p>
          <a:p>
            <a:pPr marL="393176" lvl="1" algn="ctr">
              <a:buClr>
                <a:srgbClr val="B97C3F"/>
              </a:buClr>
            </a:pPr>
            <a:r>
              <a:rPr lang="en-US" sz="2000" dirty="0">
                <a:solidFill>
                  <a:srgbClr val="376092"/>
                </a:solidFill>
              </a:rPr>
              <a:t>B. </a:t>
            </a:r>
            <a:r>
              <a:rPr lang="en-US" sz="2000" dirty="0" err="1">
                <a:solidFill>
                  <a:srgbClr val="376092"/>
                </a:solidFill>
              </a:rPr>
              <a:t>Mishler</a:t>
            </a:r>
            <a:r>
              <a:rPr lang="en-US" sz="2000" dirty="0">
                <a:solidFill>
                  <a:srgbClr val="376092"/>
                </a:solidFill>
              </a:rPr>
              <a:t>, S. Laffan, R. </a:t>
            </a:r>
            <a:r>
              <a:rPr lang="en-US" sz="2000" dirty="0" err="1">
                <a:solidFill>
                  <a:srgbClr val="376092"/>
                </a:solidFill>
              </a:rPr>
              <a:t>Guralnick</a:t>
            </a:r>
            <a:r>
              <a:rPr lang="en-US" sz="2000" dirty="0">
                <a:solidFill>
                  <a:srgbClr val="376092"/>
                </a:solidFill>
              </a:rPr>
              <a:t>, D. Soltis, P. Soltis</a:t>
            </a:r>
          </a:p>
        </p:txBody>
      </p:sp>
      <p:sp>
        <p:nvSpPr>
          <p:cNvPr id="3" name="TextBox 2"/>
          <p:cNvSpPr txBox="1"/>
          <p:nvPr/>
        </p:nvSpPr>
        <p:spPr>
          <a:xfrm>
            <a:off x="3261476" y="6187597"/>
            <a:ext cx="6444630" cy="984885"/>
          </a:xfrm>
          <a:prstGeom prst="rect">
            <a:avLst/>
          </a:prstGeom>
          <a:noFill/>
        </p:spPr>
        <p:txBody>
          <a:bodyPr wrap="square" rtlCol="0">
            <a:spAutoFit/>
          </a:bodyPr>
          <a:lstStyle/>
          <a:p>
            <a:pPr algn="ctr"/>
            <a:r>
              <a:rPr lang="en-US" sz="2000" dirty="0"/>
              <a:t>Allen, Germain-Aubrey et al. 2019. </a:t>
            </a:r>
            <a:r>
              <a:rPr lang="en-US" i="1" dirty="0"/>
              <a:t>iScience</a:t>
            </a:r>
            <a:r>
              <a:rPr lang="en-US" dirty="0"/>
              <a:t>11: 57–70 https://</a:t>
            </a:r>
            <a:r>
              <a:rPr lang="en-US" dirty="0" err="1"/>
              <a:t>doi.org</a:t>
            </a:r>
            <a:r>
              <a:rPr lang="en-US" dirty="0"/>
              <a:t>/10.1016/ j.isci.2018.12.002</a:t>
            </a:r>
          </a:p>
          <a:p>
            <a:pPr algn="ctr"/>
            <a:r>
              <a:rPr lang="en-US" sz="2000" dirty="0"/>
              <a:t>.</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3DA775B-4194-DE4F-A99D-2FF3DB6A191F}"/>
              </a:ext>
            </a:extLst>
          </p:cNvPr>
          <p:cNvPicPr>
            <a:picLocks noChangeAspect="1"/>
          </p:cNvPicPr>
          <p:nvPr/>
        </p:nvPicPr>
        <p:blipFill>
          <a:blip r:embed="rId5"/>
          <a:stretch>
            <a:fillRect/>
          </a:stretch>
        </p:blipFill>
        <p:spPr>
          <a:xfrm>
            <a:off x="4083120" y="1275394"/>
            <a:ext cx="3780720" cy="3681033"/>
          </a:xfrm>
          <a:prstGeom prst="rect">
            <a:avLst/>
          </a:prstGeom>
        </p:spPr>
      </p:pic>
      <p:pic>
        <p:nvPicPr>
          <p:cNvPr id="16" name="Picture 15" descr="imgres.jpg">
            <a:extLst>
              <a:ext uri="{FF2B5EF4-FFF2-40B4-BE49-F238E27FC236}">
                <a16:creationId xmlns:a16="http://schemas.microsoft.com/office/drawing/2014/main" id="{FAC82C0F-80D4-6547-882A-E07C23595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108092"/>
            <a:ext cx="1630738" cy="1630738"/>
          </a:xfrm>
          <a:prstGeom prst="rect">
            <a:avLst/>
          </a:prstGeom>
        </p:spPr>
      </p:pic>
      <p:sp>
        <p:nvSpPr>
          <p:cNvPr id="17" name="TextBox 16">
            <a:extLst>
              <a:ext uri="{FF2B5EF4-FFF2-40B4-BE49-F238E27FC236}">
                <a16:creationId xmlns:a16="http://schemas.microsoft.com/office/drawing/2014/main" id="{16126A78-9DDA-6D4F-95F2-1D14AB9C4D87}"/>
              </a:ext>
            </a:extLst>
          </p:cNvPr>
          <p:cNvSpPr txBox="1"/>
          <p:nvPr/>
        </p:nvSpPr>
        <p:spPr>
          <a:xfrm>
            <a:off x="1630738" y="6292721"/>
            <a:ext cx="2323885" cy="461665"/>
          </a:xfrm>
          <a:prstGeom prst="rect">
            <a:avLst/>
          </a:prstGeom>
          <a:noFill/>
        </p:spPr>
        <p:txBody>
          <a:bodyPr wrap="square" rtlCol="0">
            <a:spAutoFit/>
          </a:bodyPr>
          <a:lstStyle/>
          <a:p>
            <a:r>
              <a:rPr lang="en-US" sz="2400" dirty="0"/>
              <a:t>Rob </a:t>
            </a:r>
            <a:r>
              <a:rPr lang="en-US" sz="2400" dirty="0" err="1"/>
              <a:t>Guralnick</a:t>
            </a:r>
            <a:endParaRPr lang="en-US" sz="2400" dirty="0"/>
          </a:p>
        </p:txBody>
      </p:sp>
      <p:sp>
        <p:nvSpPr>
          <p:cNvPr id="18" name="TextBox 17">
            <a:extLst>
              <a:ext uri="{FF2B5EF4-FFF2-40B4-BE49-F238E27FC236}">
                <a16:creationId xmlns:a16="http://schemas.microsoft.com/office/drawing/2014/main" id="{E55D10E1-AFB7-F64E-A258-D4A8D97ABC0E}"/>
              </a:ext>
            </a:extLst>
          </p:cNvPr>
          <p:cNvSpPr txBox="1"/>
          <p:nvPr/>
        </p:nvSpPr>
        <p:spPr>
          <a:xfrm>
            <a:off x="9218184" y="6339262"/>
            <a:ext cx="1443024" cy="461665"/>
          </a:xfrm>
          <a:prstGeom prst="rect">
            <a:avLst/>
          </a:prstGeom>
          <a:noFill/>
        </p:spPr>
        <p:txBody>
          <a:bodyPr wrap="none" rtlCol="0">
            <a:spAutoFit/>
          </a:bodyPr>
          <a:lstStyle/>
          <a:p>
            <a:r>
              <a:rPr lang="en-US" sz="2400" dirty="0"/>
              <a:t>Julie Allen</a:t>
            </a:r>
          </a:p>
        </p:txBody>
      </p:sp>
      <p:pic>
        <p:nvPicPr>
          <p:cNvPr id="19" name="Picture 18">
            <a:extLst>
              <a:ext uri="{FF2B5EF4-FFF2-40B4-BE49-F238E27FC236}">
                <a16:creationId xmlns:a16="http://schemas.microsoft.com/office/drawing/2014/main" id="{544E19DB-AFBE-BE4B-AF6B-A75C7EF4212E}"/>
              </a:ext>
            </a:extLst>
          </p:cNvPr>
          <p:cNvPicPr>
            <a:picLocks noChangeAspect="1"/>
          </p:cNvPicPr>
          <p:nvPr/>
        </p:nvPicPr>
        <p:blipFill rotWithShape="1">
          <a:blip r:embed="rId7">
            <a:extLst>
              <a:ext uri="{28A0092B-C50C-407E-A947-70E740481C1C}">
                <a14:useLocalDpi xmlns:a14="http://schemas.microsoft.com/office/drawing/2010/main" val="0"/>
              </a:ext>
            </a:extLst>
          </a:blip>
          <a:srcRect l="24080" r="4893"/>
          <a:stretch/>
        </p:blipFill>
        <p:spPr>
          <a:xfrm rot="10800000">
            <a:off x="10613505" y="5108092"/>
            <a:ext cx="1544356" cy="1630738"/>
          </a:xfrm>
          <a:prstGeom prst="rect">
            <a:avLst/>
          </a:prstGeom>
        </p:spPr>
      </p:pic>
    </p:spTree>
    <p:extLst>
      <p:ext uri="{BB962C8B-B14F-4D97-AF65-F5344CB8AC3E}">
        <p14:creationId xmlns:p14="http://schemas.microsoft.com/office/powerpoint/2010/main" val="254968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86531" y="-330"/>
            <a:ext cx="8229600" cy="821884"/>
          </a:xfrm>
        </p:spPr>
        <p:txBody>
          <a:bodyPr>
            <a:normAutofit/>
          </a:bodyPr>
          <a:lstStyle/>
          <a:p>
            <a:pPr algn="ctr"/>
            <a:r>
              <a:rPr lang="en-US" sz="4000" b="1" dirty="0">
                <a:solidFill>
                  <a:srgbClr val="008F00"/>
                </a:solidFill>
                <a:latin typeface="Calibri" charset="0"/>
                <a:ea typeface="Calibri" charset="0"/>
                <a:cs typeface="Calibri" charset="0"/>
              </a:rPr>
              <a:t>Florida Ecoregions</a:t>
            </a:r>
          </a:p>
        </p:txBody>
      </p:sp>
      <p:pic>
        <p:nvPicPr>
          <p:cNvPr id="7" name="Content Placeholder 6" descr="fl_EPA_LevelIV.pdf"/>
          <p:cNvPicPr>
            <a:picLocks noGrp="1" noChangeAspect="1"/>
          </p:cNvPicPr>
          <p:nvPr>
            <p:ph sz="half" idx="2"/>
          </p:nvPr>
        </p:nvPicPr>
        <p:blipFill>
          <a:blip r:embed="rId3">
            <a:extLst>
              <a:ext uri="{28A0092B-C50C-407E-A947-70E740481C1C}">
                <a14:useLocalDpi xmlns:a14="http://schemas.microsoft.com/office/drawing/2010/main" val="0"/>
              </a:ext>
            </a:extLst>
          </a:blip>
          <a:srcRect l="10479" r="10479"/>
          <a:stretch>
            <a:fillRect/>
          </a:stretch>
        </p:blipFill>
        <p:spPr>
          <a:xfrm>
            <a:off x="5896845" y="734480"/>
            <a:ext cx="5723631" cy="5595491"/>
          </a:xfrm>
        </p:spPr>
      </p:pic>
      <p:pic>
        <p:nvPicPr>
          <p:cNvPr id="4" name="Picture 3" descr="Eco_Level_III_US.pdf"/>
          <p:cNvPicPr>
            <a:picLocks noChangeAspect="1"/>
          </p:cNvPicPr>
          <p:nvPr/>
        </p:nvPicPr>
        <p:blipFill rotWithShape="1">
          <a:blip r:embed="rId4">
            <a:extLst>
              <a:ext uri="{28A0092B-C50C-407E-A947-70E740481C1C}">
                <a14:useLocalDpi xmlns:a14="http://schemas.microsoft.com/office/drawing/2010/main" val="0"/>
              </a:ext>
            </a:extLst>
          </a:blip>
          <a:srcRect l="59755" t="40786" r="16880" b="26633"/>
          <a:stretch/>
        </p:blipFill>
        <p:spPr>
          <a:xfrm>
            <a:off x="272207" y="656085"/>
            <a:ext cx="2592281" cy="2771339"/>
          </a:xfrm>
          <a:prstGeom prst="rect">
            <a:avLst/>
          </a:prstGeom>
        </p:spPr>
      </p:pic>
      <p:sp>
        <p:nvSpPr>
          <p:cNvPr id="3" name="Rectangle 2"/>
          <p:cNvSpPr/>
          <p:nvPr/>
        </p:nvSpPr>
        <p:spPr>
          <a:xfrm>
            <a:off x="5332448" y="3010035"/>
            <a:ext cx="3851568" cy="24136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8" name="Rectangle 7"/>
          <p:cNvSpPr/>
          <p:nvPr/>
        </p:nvSpPr>
        <p:spPr>
          <a:xfrm>
            <a:off x="4871238" y="5243444"/>
            <a:ext cx="2942997" cy="10742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5" name="TextBox 4"/>
          <p:cNvSpPr txBox="1"/>
          <p:nvPr/>
        </p:nvSpPr>
        <p:spPr>
          <a:xfrm>
            <a:off x="5132675" y="3448951"/>
            <a:ext cx="4220501" cy="1279196"/>
          </a:xfrm>
          <a:prstGeom prst="rect">
            <a:avLst/>
          </a:prstGeom>
          <a:noFill/>
        </p:spPr>
        <p:txBody>
          <a:bodyPr wrap="square" rtlCol="0">
            <a:spAutoFit/>
          </a:bodyPr>
          <a:lstStyle/>
          <a:p>
            <a:r>
              <a:rPr lang="en-US" sz="2571" dirty="0"/>
              <a:t>Southeastern Plain</a:t>
            </a:r>
          </a:p>
          <a:p>
            <a:r>
              <a:rPr lang="en-US" sz="2571" dirty="0"/>
              <a:t>Southern Coastal Plain</a:t>
            </a:r>
          </a:p>
          <a:p>
            <a:r>
              <a:rPr lang="en-US" sz="2571" dirty="0"/>
              <a:t>Southern Florida Coastal Plain</a:t>
            </a:r>
          </a:p>
        </p:txBody>
      </p:sp>
      <p:sp>
        <p:nvSpPr>
          <p:cNvPr id="6" name="Rectangle 5"/>
          <p:cNvSpPr/>
          <p:nvPr/>
        </p:nvSpPr>
        <p:spPr>
          <a:xfrm>
            <a:off x="4702411" y="3532226"/>
            <a:ext cx="374747" cy="264010"/>
          </a:xfrm>
          <a:prstGeom prst="rect">
            <a:avLst/>
          </a:prstGeom>
          <a:solidFill>
            <a:srgbClr val="D2C3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10" name="Rectangle 9"/>
          <p:cNvSpPr/>
          <p:nvPr/>
        </p:nvSpPr>
        <p:spPr>
          <a:xfrm>
            <a:off x="4702411" y="3948897"/>
            <a:ext cx="374747" cy="264010"/>
          </a:xfrm>
          <a:prstGeom prst="rect">
            <a:avLst/>
          </a:prstGeom>
          <a:solidFill>
            <a:srgbClr val="B8E0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11" name="Rectangle 10"/>
          <p:cNvSpPr/>
          <p:nvPr/>
        </p:nvSpPr>
        <p:spPr>
          <a:xfrm>
            <a:off x="4702411" y="4333567"/>
            <a:ext cx="374747" cy="264010"/>
          </a:xfrm>
          <a:prstGeom prst="rect">
            <a:avLst/>
          </a:prstGeom>
          <a:solidFill>
            <a:srgbClr val="C23A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pic>
        <p:nvPicPr>
          <p:cNvPr id="12" name="Picture 4"/>
          <p:cNvPicPr>
            <a:picLocks noGrp="1" noChangeAspect="1" noChangeArrowheads="1"/>
          </p:cNvPicPr>
          <p:nvPr>
            <p:ph idx="1"/>
          </p:nvPr>
        </p:nvPicPr>
        <p:blipFill>
          <a:blip r:embed="rId5"/>
          <a:srcRect/>
          <a:stretch>
            <a:fillRect/>
          </a:stretch>
        </p:blipFill>
        <p:spPr>
          <a:xfrm>
            <a:off x="1116423" y="4607825"/>
            <a:ext cx="1332210" cy="1094882"/>
          </a:xfrm>
          <a:prstGeom prst="rect">
            <a:avLst/>
          </a:prstGeom>
          <a:noFill/>
          <a:effectLst>
            <a:outerShdw blurRad="50800" dist="38100" dir="2700000">
              <a:srgbClr val="000000">
                <a:alpha val="43000"/>
              </a:srgbClr>
            </a:outerShdw>
          </a:effectLst>
        </p:spPr>
      </p:pic>
      <p:pic>
        <p:nvPicPr>
          <p:cNvPr id="13" name="Picture 12" descr="DSC_001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242" y="3532226"/>
            <a:ext cx="1332209" cy="885778"/>
          </a:xfrm>
          <a:prstGeom prst="rect">
            <a:avLst/>
          </a:prstGeom>
          <a:effectLst>
            <a:outerShdw blurRad="50800" dist="38100" dir="2700000">
              <a:srgbClr val="000000">
                <a:alpha val="43000"/>
              </a:srgbClr>
            </a:outerShdw>
          </a:effectLst>
        </p:spPr>
      </p:pic>
      <p:pic>
        <p:nvPicPr>
          <p:cNvPr id="14" name="Picture 13"/>
          <p:cNvPicPr>
            <a:picLocks noChangeAspect="1"/>
          </p:cNvPicPr>
          <p:nvPr/>
        </p:nvPicPr>
        <p:blipFill rotWithShape="1">
          <a:blip r:embed="rId7"/>
          <a:srcRect r="12976"/>
          <a:stretch/>
        </p:blipFill>
        <p:spPr>
          <a:xfrm>
            <a:off x="1553580" y="5896609"/>
            <a:ext cx="1332208" cy="833462"/>
          </a:xfrm>
          <a:prstGeom prst="rect">
            <a:avLst/>
          </a:prstGeom>
          <a:effectLst>
            <a:outerShdw blurRad="50800" dist="38100" dir="2700000">
              <a:srgbClr val="000000">
                <a:alpha val="43000"/>
              </a:srgbClr>
            </a:outerShdw>
          </a:effectLst>
        </p:spPr>
      </p:pic>
      <p:sp>
        <p:nvSpPr>
          <p:cNvPr id="15" name="TextBox 14"/>
          <p:cNvSpPr txBox="1"/>
          <p:nvPr/>
        </p:nvSpPr>
        <p:spPr>
          <a:xfrm>
            <a:off x="3579652" y="6104217"/>
            <a:ext cx="5590573" cy="553998"/>
          </a:xfrm>
          <a:prstGeom prst="rect">
            <a:avLst/>
          </a:prstGeom>
          <a:noFill/>
        </p:spPr>
        <p:txBody>
          <a:bodyPr wrap="square" rtlCol="0">
            <a:spAutoFit/>
          </a:bodyPr>
          <a:lstStyle/>
          <a:p>
            <a:r>
              <a:rPr lang="en-US" sz="3000" dirty="0"/>
              <a:t>~4,100 vascular plant species </a:t>
            </a:r>
          </a:p>
        </p:txBody>
      </p:sp>
    </p:spTree>
    <p:extLst>
      <p:ext uri="{BB962C8B-B14F-4D97-AF65-F5344CB8AC3E}">
        <p14:creationId xmlns:p14="http://schemas.microsoft.com/office/powerpoint/2010/main" val="1651093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Content Placeholder 2"/>
          <p:cNvSpPr>
            <a:spLocks noGrp="1"/>
          </p:cNvSpPr>
          <p:nvPr>
            <p:ph idx="1"/>
          </p:nvPr>
        </p:nvSpPr>
        <p:spPr>
          <a:xfrm>
            <a:off x="71732" y="1157288"/>
            <a:ext cx="8686800" cy="4419600"/>
          </a:xfrm>
        </p:spPr>
        <p:txBody>
          <a:bodyPr>
            <a:normAutofit/>
          </a:bodyPr>
          <a:lstStyle/>
          <a:p>
            <a:pPr>
              <a:defRPr/>
            </a:pPr>
            <a:endParaRPr lang="en-US" sz="3000" dirty="0">
              <a:latin typeface="Calibri"/>
              <a:cs typeface="Calibri"/>
            </a:endParaRPr>
          </a:p>
          <a:p>
            <a:pPr>
              <a:defRPr/>
            </a:pPr>
            <a:r>
              <a:rPr lang="en-US" sz="3000" dirty="0">
                <a:latin typeface="Calibri"/>
                <a:cs typeface="Calibri"/>
              </a:rPr>
              <a:t>   Location information from herbarium labels</a:t>
            </a:r>
          </a:p>
          <a:p>
            <a:pPr marL="476231" lvl="1" indent="-476231">
              <a:defRPr/>
            </a:pPr>
            <a:r>
              <a:rPr lang="en-US" sz="3000" dirty="0">
                <a:latin typeface="Calibri"/>
                <a:cs typeface="Calibri"/>
              </a:rPr>
              <a:t>Environmental data:  </a:t>
            </a:r>
          </a:p>
          <a:p>
            <a:pPr lvl="1">
              <a:defRPr/>
            </a:pPr>
            <a:r>
              <a:rPr lang="en-US" sz="2667" dirty="0">
                <a:latin typeface="Calibri"/>
                <a:cs typeface="Calibri"/>
              </a:rPr>
              <a:t>Temperature, precipitation, soil, etc.</a:t>
            </a:r>
          </a:p>
          <a:p>
            <a:pPr>
              <a:defRPr/>
            </a:pPr>
            <a:r>
              <a:rPr lang="en-US" sz="3000" dirty="0">
                <a:latin typeface="Calibri"/>
                <a:cs typeface="Calibri"/>
              </a:rPr>
              <a:t>   Software to model the range of each species</a:t>
            </a:r>
          </a:p>
          <a:p>
            <a:pPr>
              <a:defRPr/>
            </a:pPr>
            <a:r>
              <a:rPr lang="en-US" sz="3000" dirty="0">
                <a:latin typeface="Calibri"/>
                <a:cs typeface="Calibri"/>
              </a:rPr>
              <a:t>   For Florida plants:</a:t>
            </a:r>
          </a:p>
          <a:p>
            <a:pPr lvl="1">
              <a:defRPr/>
            </a:pPr>
            <a:r>
              <a:rPr lang="en-US" sz="3000" dirty="0">
                <a:latin typeface="Calibri"/>
                <a:cs typeface="Calibri"/>
              </a:rPr>
              <a:t>~2700 plant species (of 4100 species)</a:t>
            </a:r>
          </a:p>
        </p:txBody>
      </p:sp>
      <p:grpSp>
        <p:nvGrpSpPr>
          <p:cNvPr id="143363" name="Group 3"/>
          <p:cNvGrpSpPr>
            <a:grpSpLocks/>
          </p:cNvGrpSpPr>
          <p:nvPr/>
        </p:nvGrpSpPr>
        <p:grpSpPr bwMode="auto">
          <a:xfrm>
            <a:off x="1524000" y="5305425"/>
            <a:ext cx="9144000" cy="1563688"/>
            <a:chOff x="0" y="5305875"/>
            <a:chExt cx="9144000" cy="1562745"/>
          </a:xfrm>
        </p:grpSpPr>
        <p:pic>
          <p:nvPicPr>
            <p:cNvPr id="143364" name="Picture 4" descr="bioclim5.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310226"/>
              <a:ext cx="1888565" cy="1547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365" name="Picture 5" descr="Bio18.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97046" y="5310227"/>
              <a:ext cx="1914329" cy="1547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366" name="Picture 6" descr="bio19.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29198" y="5310226"/>
              <a:ext cx="2018885" cy="15583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367" name="Picture 7" descr="Altitude.pd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73377" y="5305875"/>
              <a:ext cx="1917630" cy="1562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368" name="Picture 8" descr="LandCover.pdf"/>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39000" y="5305875"/>
              <a:ext cx="1905000" cy="1552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 name="Picture 3" descr="139652a1-sized.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400371" y="1018072"/>
            <a:ext cx="1539875" cy="2219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Oval 6"/>
          <p:cNvSpPr>
            <a:spLocks noChangeArrowheads="1"/>
          </p:cNvSpPr>
          <p:nvPr/>
        </p:nvSpPr>
        <p:spPr bwMode="auto">
          <a:xfrm>
            <a:off x="11318080" y="2835328"/>
            <a:ext cx="622166" cy="442593"/>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000">
              <a:solidFill>
                <a:srgbClr val="000000"/>
              </a:solidFill>
              <a:latin typeface="Arial" charset="0"/>
              <a:ea typeface="ＭＳ Ｐゴシック" charset="0"/>
              <a:cs typeface="ＭＳ Ｐゴシック" charset="0"/>
            </a:endParaRPr>
          </a:p>
        </p:txBody>
      </p:sp>
      <p:pic>
        <p:nvPicPr>
          <p:cNvPr id="12" name="Picture 11">
            <a:extLst>
              <a:ext uri="{FF2B5EF4-FFF2-40B4-BE49-F238E27FC236}">
                <a16:creationId xmlns:a16="http://schemas.microsoft.com/office/drawing/2014/main" id="{B0A70A0E-13D2-D441-B6E8-2CB65F643117}"/>
              </a:ext>
            </a:extLst>
          </p:cNvPr>
          <p:cNvPicPr>
            <a:picLocks noChangeAspect="1"/>
          </p:cNvPicPr>
          <p:nvPr/>
        </p:nvPicPr>
        <p:blipFill rotWithShape="1">
          <a:blip r:embed="rId9"/>
          <a:srcRect t="7531" b="11477"/>
          <a:stretch/>
        </p:blipFill>
        <p:spPr>
          <a:xfrm>
            <a:off x="10394244" y="3255464"/>
            <a:ext cx="1661122" cy="1765816"/>
          </a:xfrm>
          <a:prstGeom prst="rect">
            <a:avLst/>
          </a:prstGeom>
        </p:spPr>
      </p:pic>
      <p:sp>
        <p:nvSpPr>
          <p:cNvPr id="2" name="TextBox 1">
            <a:extLst>
              <a:ext uri="{FF2B5EF4-FFF2-40B4-BE49-F238E27FC236}">
                <a16:creationId xmlns:a16="http://schemas.microsoft.com/office/drawing/2014/main" id="{8E6311DA-7F0E-3642-B196-4A601AD95846}"/>
              </a:ext>
            </a:extLst>
          </p:cNvPr>
          <p:cNvSpPr txBox="1"/>
          <p:nvPr/>
        </p:nvSpPr>
        <p:spPr>
          <a:xfrm>
            <a:off x="10268551" y="4955200"/>
            <a:ext cx="1912511" cy="707886"/>
          </a:xfrm>
          <a:prstGeom prst="rect">
            <a:avLst/>
          </a:prstGeom>
          <a:noFill/>
        </p:spPr>
        <p:txBody>
          <a:bodyPr wrap="none" rtlCol="0">
            <a:spAutoFit/>
          </a:bodyPr>
          <a:lstStyle/>
          <a:p>
            <a:pPr algn="ctr"/>
            <a:r>
              <a:rPr lang="en-US" sz="2000" dirty="0"/>
              <a:t>Charlotte </a:t>
            </a:r>
          </a:p>
          <a:p>
            <a:pPr algn="ctr"/>
            <a:r>
              <a:rPr lang="en-US" sz="2000" dirty="0"/>
              <a:t>Germain-Aubrey</a:t>
            </a:r>
          </a:p>
        </p:txBody>
      </p:sp>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18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54241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6271180" cy="6271180"/>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8" name="TextBox 7">
            <a:extLst>
              <a:ext uri="{FF2B5EF4-FFF2-40B4-BE49-F238E27FC236}">
                <a16:creationId xmlns:a16="http://schemas.microsoft.com/office/drawing/2014/main" id="{41EF3D67-DF58-2542-84F9-251085B0152A}"/>
              </a:ext>
            </a:extLst>
          </p:cNvPr>
          <p:cNvSpPr txBox="1"/>
          <p:nvPr/>
        </p:nvSpPr>
        <p:spPr>
          <a:xfrm>
            <a:off x="4249679" y="5503863"/>
            <a:ext cx="3831652" cy="646331"/>
          </a:xfrm>
          <a:prstGeom prst="rect">
            <a:avLst/>
          </a:prstGeom>
          <a:noFill/>
        </p:spPr>
        <p:txBody>
          <a:bodyPr wrap="square" rtlCol="0">
            <a:spAutoFit/>
          </a:bodyPr>
          <a:lstStyle/>
          <a:p>
            <a:r>
              <a:rPr lang="en-US" dirty="0"/>
              <a:t>8,045 pixels/communities</a:t>
            </a:r>
          </a:p>
          <a:p>
            <a:r>
              <a:rPr lang="en-US" dirty="0"/>
              <a:t>16 km</a:t>
            </a:r>
            <a:r>
              <a:rPr lang="en-US" baseline="30000" dirty="0"/>
              <a:t>2</a:t>
            </a:r>
            <a:r>
              <a:rPr lang="en-US" dirty="0"/>
              <a:t> per pixel</a:t>
            </a:r>
          </a:p>
        </p:txBody>
      </p:sp>
      <p:cxnSp>
        <p:nvCxnSpPr>
          <p:cNvPr id="3" name="Straight Arrow Connector 2">
            <a:extLst>
              <a:ext uri="{FF2B5EF4-FFF2-40B4-BE49-F238E27FC236}">
                <a16:creationId xmlns:a16="http://schemas.microsoft.com/office/drawing/2014/main" id="{CBCF0685-B5CF-9C4E-A8E5-DDA8CE43FEF1}"/>
              </a:ext>
            </a:extLst>
          </p:cNvPr>
          <p:cNvCxnSpPr>
            <a:cxnSpLocks/>
          </p:cNvCxnSpPr>
          <p:nvPr/>
        </p:nvCxnSpPr>
        <p:spPr>
          <a:xfrm flipV="1">
            <a:off x="5428034" y="2208179"/>
            <a:ext cx="175099" cy="374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377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2942723" cy="2942723"/>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5"/>
          <a:stretch>
            <a:fillRect/>
          </a:stretch>
        </p:blipFill>
        <p:spPr>
          <a:xfrm>
            <a:off x="3868337" y="3267281"/>
            <a:ext cx="7285411" cy="2038497"/>
          </a:xfrm>
          <a:prstGeom prst="rect">
            <a:avLst/>
          </a:prstGeom>
        </p:spPr>
      </p:pic>
    </p:spTree>
    <p:extLst>
      <p:ext uri="{BB962C8B-B14F-4D97-AF65-F5344CB8AC3E}">
        <p14:creationId xmlns:p14="http://schemas.microsoft.com/office/powerpoint/2010/main" val="233107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2942723" cy="2942723"/>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5"/>
          <a:stretch>
            <a:fillRect/>
          </a:stretch>
        </p:blipFill>
        <p:spPr>
          <a:xfrm>
            <a:off x="3868337" y="3267281"/>
            <a:ext cx="4026053" cy="1126511"/>
          </a:xfrm>
          <a:prstGeom prst="rect">
            <a:avLst/>
          </a:prstGeom>
        </p:spPr>
      </p:pic>
      <p:pic>
        <p:nvPicPr>
          <p:cNvPr id="21" name="Picture 20">
            <a:extLst>
              <a:ext uri="{FF2B5EF4-FFF2-40B4-BE49-F238E27FC236}">
                <a16:creationId xmlns:a16="http://schemas.microsoft.com/office/drawing/2014/main" id="{565B15BC-FF26-A84B-A2CB-1A611D521939}"/>
              </a:ext>
            </a:extLst>
          </p:cNvPr>
          <p:cNvPicPr>
            <a:picLocks noChangeAspect="1"/>
          </p:cNvPicPr>
          <p:nvPr/>
        </p:nvPicPr>
        <p:blipFill rotWithShape="1">
          <a:blip r:embed="rId6"/>
          <a:srcRect l="22685"/>
          <a:stretch/>
        </p:blipFill>
        <p:spPr>
          <a:xfrm>
            <a:off x="6006557" y="1246191"/>
            <a:ext cx="6031675" cy="3763254"/>
          </a:xfrm>
          <a:prstGeom prst="rect">
            <a:avLst/>
          </a:prstGeom>
        </p:spPr>
      </p:pic>
      <p:pic>
        <p:nvPicPr>
          <p:cNvPr id="23" name="Picture 22">
            <a:extLst>
              <a:ext uri="{FF2B5EF4-FFF2-40B4-BE49-F238E27FC236}">
                <a16:creationId xmlns:a16="http://schemas.microsoft.com/office/drawing/2014/main" id="{9EBABE89-640A-F041-A76D-3B9B205FC5FC}"/>
              </a:ext>
            </a:extLst>
          </p:cNvPr>
          <p:cNvPicPr>
            <a:picLocks noChangeAspect="1"/>
          </p:cNvPicPr>
          <p:nvPr/>
        </p:nvPicPr>
        <p:blipFill>
          <a:blip r:embed="rId7"/>
          <a:stretch>
            <a:fillRect/>
          </a:stretch>
        </p:blipFill>
        <p:spPr>
          <a:xfrm>
            <a:off x="10053320" y="5098345"/>
            <a:ext cx="1984912" cy="1307798"/>
          </a:xfrm>
          <a:prstGeom prst="rect">
            <a:avLst/>
          </a:prstGeom>
        </p:spPr>
      </p:pic>
    </p:spTree>
    <p:extLst>
      <p:ext uri="{BB962C8B-B14F-4D97-AF65-F5344CB8AC3E}">
        <p14:creationId xmlns:p14="http://schemas.microsoft.com/office/powerpoint/2010/main" val="2676502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1756</Words>
  <Application>Microsoft Macintosh PowerPoint</Application>
  <PresentationFormat>Widescreen</PresentationFormat>
  <Paragraphs>240</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Helvetica</vt:lpstr>
      <vt:lpstr>Office Theme</vt:lpstr>
      <vt:lpstr>PowerPoint Presentation</vt:lpstr>
      <vt:lpstr>Applications of Ecological Niche Models</vt:lpstr>
      <vt:lpstr>Florida Plant Diversity in a Changing Climate: Present &amp; Future</vt:lpstr>
      <vt:lpstr>Florida Ecoregions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Response to Climate Change:  Models for Present &amp; Future</vt:lpstr>
      <vt:lpstr>Response to Climate Change:  Models for Present &amp; Future</vt:lpstr>
      <vt:lpstr>Response to Climate Change:  Models for Present &amp; Future</vt:lpstr>
      <vt:lpstr>Response to Climate Change:  Models for Present &amp; Future</vt:lpstr>
      <vt:lpstr>Florida Plant Diversity:  Now &amp; 2050</vt:lpstr>
      <vt:lpstr>Florida Plant Diversity:  Now &amp; 2050</vt:lpstr>
      <vt:lpstr>Past Distribution:  Scrub Mint Clade (Naranjo 2020)</vt:lpstr>
      <vt:lpstr>Past Distribution</vt:lpstr>
      <vt:lpstr>Computing Phylogenetic Diversity</vt:lpstr>
      <vt:lpstr>Computing Phylogenetic Diversity</vt:lpstr>
      <vt:lpstr>Niche Evolution in Allopolyploids</vt:lpstr>
      <vt:lpstr>PowerPoint Presentation</vt:lpstr>
      <vt:lpstr>Niche Evolution in Allopolyploids</vt:lpstr>
      <vt:lpstr>Niche Evolution in Allopolyploids</vt:lpstr>
      <vt:lpstr>Niche Evolution in Autopolyploids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Soltis,Pamela S</dc:creator>
  <cp:lastModifiedBy>Microsoft Office User</cp:lastModifiedBy>
  <cp:revision>46</cp:revision>
  <dcterms:created xsi:type="dcterms:W3CDTF">2020-02-22T04:29:26Z</dcterms:created>
  <dcterms:modified xsi:type="dcterms:W3CDTF">2021-07-17T18:40:46Z</dcterms:modified>
</cp:coreProperties>
</file>